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47" r:id="rId2"/>
    <p:sldId id="256" r:id="rId3"/>
    <p:sldId id="348" r:id="rId4"/>
    <p:sldId id="386" r:id="rId5"/>
    <p:sldId id="349" r:id="rId6"/>
    <p:sldId id="394" r:id="rId7"/>
    <p:sldId id="395" r:id="rId8"/>
    <p:sldId id="350" r:id="rId9"/>
    <p:sldId id="351" r:id="rId10"/>
    <p:sldId id="353" r:id="rId11"/>
    <p:sldId id="354" r:id="rId12"/>
    <p:sldId id="352" r:id="rId13"/>
    <p:sldId id="396" r:id="rId14"/>
    <p:sldId id="355" r:id="rId15"/>
    <p:sldId id="356" r:id="rId16"/>
    <p:sldId id="397" r:id="rId17"/>
    <p:sldId id="388" r:id="rId18"/>
    <p:sldId id="368" r:id="rId19"/>
    <p:sldId id="369" r:id="rId20"/>
    <p:sldId id="370" r:id="rId21"/>
    <p:sldId id="372" r:id="rId22"/>
    <p:sldId id="398" r:id="rId23"/>
    <p:sldId id="357" r:id="rId24"/>
    <p:sldId id="358" r:id="rId25"/>
    <p:sldId id="399" r:id="rId26"/>
    <p:sldId id="389" r:id="rId27"/>
    <p:sldId id="373" r:id="rId28"/>
    <p:sldId id="385" r:id="rId29"/>
    <p:sldId id="375" r:id="rId30"/>
    <p:sldId id="377" r:id="rId31"/>
    <p:sldId id="400" r:id="rId32"/>
    <p:sldId id="359" r:id="rId33"/>
    <p:sldId id="360" r:id="rId34"/>
    <p:sldId id="401" r:id="rId35"/>
    <p:sldId id="390" r:id="rId36"/>
    <p:sldId id="378" r:id="rId37"/>
    <p:sldId id="379" r:id="rId38"/>
    <p:sldId id="380" r:id="rId39"/>
    <p:sldId id="382" r:id="rId40"/>
    <p:sldId id="402" r:id="rId41"/>
    <p:sldId id="361" r:id="rId42"/>
    <p:sldId id="362" r:id="rId43"/>
    <p:sldId id="403" r:id="rId44"/>
    <p:sldId id="391" r:id="rId45"/>
    <p:sldId id="406" r:id="rId46"/>
    <p:sldId id="363" r:id="rId47"/>
    <p:sldId id="364" r:id="rId48"/>
    <p:sldId id="404" r:id="rId49"/>
    <p:sldId id="392" r:id="rId50"/>
    <p:sldId id="407" r:id="rId51"/>
    <p:sldId id="365" r:id="rId52"/>
    <p:sldId id="366" r:id="rId53"/>
    <p:sldId id="405" r:id="rId54"/>
    <p:sldId id="393" r:id="rId55"/>
    <p:sldId id="408" r:id="rId5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ED9FFF"/>
    <a:srgbClr val="FFCD9B"/>
    <a:srgbClr val="FFFF99"/>
    <a:srgbClr val="00FF00"/>
    <a:srgbClr val="FFBEFF"/>
    <a:srgbClr val="FFC1FF"/>
    <a:srgbClr val="FF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6395" autoAdjust="0"/>
  </p:normalViewPr>
  <p:slideViewPr>
    <p:cSldViewPr>
      <p:cViewPr varScale="1">
        <p:scale>
          <a:sx n="87" d="100"/>
          <a:sy n="87" d="100"/>
        </p:scale>
        <p:origin x="624" y="29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laus\ws\0_C_LEL_Lw_H_WS\000_A_MARKTFOLIEN\ws_Folien\ws1_Getreide\ws10002_Getreide_Bilanz_EU\000a_ws_Getreide_Handbilanz_EU27_ALLE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k.bwl.net\LEL\Users\SchmidWe\HOME\000_A_MARKTFOLIEN\ws_Folien\ws1_Getreide\ws10002_Getreide_Bilanz_EU\000a_ws_Getreide_Handbilanz_EU27_A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87068610433280502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10.816000000000001</c:v>
                </c:pt>
                <c:pt idx="2">
                  <c:v>10.839</c:v>
                </c:pt>
                <c:pt idx="3">
                  <c:v>10.683</c:v>
                </c:pt>
                <c:pt idx="4">
                  <c:v>11.105</c:v>
                </c:pt>
                <c:pt idx="5">
                  <c:v>10.994999999999999</c:v>
                </c:pt>
                <c:pt idx="6">
                  <c:v>11.000999999999999</c:v>
                </c:pt>
                <c:pt idx="7">
                  <c:v>11.058</c:v>
                </c:pt>
                <c:pt idx="8">
                  <c:v>10.99</c:v>
                </c:pt>
                <c:pt idx="9">
                  <c:v>10.968999999999999</c:v>
                </c:pt>
                <c:pt idx="10">
                  <c:v>10.984999999999999</c:v>
                </c:pt>
                <c:pt idx="11">
                  <c:v>11.052</c:v>
                </c:pt>
                <c:pt idx="12">
                  <c:v>11.009</c:v>
                </c:pt>
                <c:pt idx="13">
                  <c:v>11.009</c:v>
                </c:pt>
                <c:pt idx="14">
                  <c:v>11.009</c:v>
                </c:pt>
                <c:pt idx="15">
                  <c:v>10.941000000000001</c:v>
                </c:pt>
                <c:pt idx="16">
                  <c:v>10.941000000000001</c:v>
                </c:pt>
                <c:pt idx="17">
                  <c:v>10.941000000000001</c:v>
                </c:pt>
                <c:pt idx="18">
                  <c:v>10.941000000000001</c:v>
                </c:pt>
                <c:pt idx="19">
                  <c:v>10.941000000000001</c:v>
                </c:pt>
                <c:pt idx="20">
                  <c:v>10.824999999999999</c:v>
                </c:pt>
                <c:pt idx="21">
                  <c:v>10.75</c:v>
                </c:pt>
                <c:pt idx="22">
                  <c:v>10.75</c:v>
                </c:pt>
                <c:pt idx="23">
                  <c:v>10.75</c:v>
                </c:pt>
                <c:pt idx="24">
                  <c:v>10.75</c:v>
                </c:pt>
                <c:pt idx="25">
                  <c:v>10.75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14-468E-A176-95DAEB434D2F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Verlauf_Schätzungen!$H$39:$AG$39</c:f>
              <c:numCache>
                <c:formatCode>#,##0.0;[Red]\-\ #,##0.0;[White]#,##0.0</c:formatCode>
                <c:ptCount val="26"/>
                <c:pt idx="0">
                  <c:v>11.610900000000001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14-468E-A176-95DAEB434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0.189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7A-44DD-91E8-FE46AE44E0A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Verlauf_Schätzungen!$H$47:$AG$47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7A-44DD-91E8-FE46AE44E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9059278173295430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1.027000000000001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98-49F7-B296-A98CAF75B719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Verlauf_Schätzungen!$H$55:$AG$55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98-49F7-B296-A98CAF75B7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0.1354166666666668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E1-458F-A5F7-9E9D8C0FA9AA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Verlauf_Schätzungen!$H$59:$AG$59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E1-458F-A5F7-9E9D8C0FA9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87250844842477759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11.561999999999999</c:v>
                </c:pt>
                <c:pt idx="2">
                  <c:v>11.061999999999999</c:v>
                </c:pt>
                <c:pt idx="3">
                  <c:v>11.061</c:v>
                </c:pt>
                <c:pt idx="4">
                  <c:v>11.064</c:v>
                </c:pt>
                <c:pt idx="5">
                  <c:v>11.063000000000001</c:v>
                </c:pt>
                <c:pt idx="6">
                  <c:v>11.063000000000001</c:v>
                </c:pt>
                <c:pt idx="7">
                  <c:v>11.063000000000001</c:v>
                </c:pt>
                <c:pt idx="8">
                  <c:v>11.063000000000001</c:v>
                </c:pt>
                <c:pt idx="9">
                  <c:v>11.063000000000001</c:v>
                </c:pt>
                <c:pt idx="10">
                  <c:v>11.063000000000001</c:v>
                </c:pt>
                <c:pt idx="11">
                  <c:v>11.063000000000001</c:v>
                </c:pt>
                <c:pt idx="12">
                  <c:v>11.063000000000001</c:v>
                </c:pt>
                <c:pt idx="13">
                  <c:v>11.063000000000001</c:v>
                </c:pt>
                <c:pt idx="14">
                  <c:v>11.063000000000001</c:v>
                </c:pt>
                <c:pt idx="15">
                  <c:v>11.063000000000001</c:v>
                </c:pt>
                <c:pt idx="16">
                  <c:v>11.063000000000001</c:v>
                </c:pt>
                <c:pt idx="17">
                  <c:v>11.063000000000001</c:v>
                </c:pt>
                <c:pt idx="18">
                  <c:v>11.063000000000001</c:v>
                </c:pt>
                <c:pt idx="19">
                  <c:v>11.063000000000001</c:v>
                </c:pt>
                <c:pt idx="20">
                  <c:v>11.061999999999999</c:v>
                </c:pt>
                <c:pt idx="21">
                  <c:v>11.061999999999999</c:v>
                </c:pt>
                <c:pt idx="22">
                  <c:v>11.061999999999999</c:v>
                </c:pt>
                <c:pt idx="23">
                  <c:v>11.061999999999999</c:v>
                </c:pt>
                <c:pt idx="24">
                  <c:v>11.061999999999999</c:v>
                </c:pt>
                <c:pt idx="25">
                  <c:v>11.061999999999999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0B-4897-9762-CCFEAFA440D8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Verlauf_Schätzungen!$H$43:$AG$43</c:f>
              <c:numCache>
                <c:formatCode>#,##0.0;[Red]\-\ #,##0.0;[White]#,##0.0</c:formatCode>
                <c:ptCount val="26"/>
                <c:pt idx="0">
                  <c:v>11.616150000000001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10B-4897-9762-CCFEAFA44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9059278173295430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1.0068565400843883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1B-421E-84E5-92DF1070E939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Verlauf_Schätzungen!$H$63:$AG$63</c:f>
              <c:numCache>
                <c:formatCode>General</c:formatCode>
                <c:ptCount val="26"/>
                <c:pt idx="0" formatCode="0.0%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1B-421E-84E5-92DF1070E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9065880103645190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0.161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72-40F6-A547-3A1EF22EB787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Verlauf_Schätzungen!$H$51:$AG$51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72-40F6-A547-3A1EF22EB7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87068610433280502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10.816000000000001</c:v>
                </c:pt>
                <c:pt idx="2">
                  <c:v>10.839</c:v>
                </c:pt>
                <c:pt idx="3">
                  <c:v>10.683</c:v>
                </c:pt>
                <c:pt idx="4">
                  <c:v>11.105</c:v>
                </c:pt>
                <c:pt idx="5">
                  <c:v>10.994999999999999</c:v>
                </c:pt>
                <c:pt idx="6">
                  <c:v>11.000999999999999</c:v>
                </c:pt>
                <c:pt idx="7">
                  <c:v>11.058</c:v>
                </c:pt>
                <c:pt idx="8">
                  <c:v>10.99</c:v>
                </c:pt>
                <c:pt idx="9">
                  <c:v>10.968999999999999</c:v>
                </c:pt>
                <c:pt idx="10">
                  <c:v>10.984999999999999</c:v>
                </c:pt>
                <c:pt idx="11">
                  <c:v>11.052</c:v>
                </c:pt>
                <c:pt idx="12">
                  <c:v>11.009</c:v>
                </c:pt>
                <c:pt idx="13">
                  <c:v>11.009</c:v>
                </c:pt>
                <c:pt idx="14">
                  <c:v>11.009</c:v>
                </c:pt>
                <c:pt idx="15">
                  <c:v>10.941000000000001</c:v>
                </c:pt>
                <c:pt idx="16">
                  <c:v>10.941000000000001</c:v>
                </c:pt>
                <c:pt idx="17">
                  <c:v>10.941000000000001</c:v>
                </c:pt>
                <c:pt idx="18">
                  <c:v>10.941000000000001</c:v>
                </c:pt>
                <c:pt idx="19">
                  <c:v>10.941000000000001</c:v>
                </c:pt>
                <c:pt idx="20">
                  <c:v>10.824999999999999</c:v>
                </c:pt>
                <c:pt idx="21">
                  <c:v>10.75</c:v>
                </c:pt>
                <c:pt idx="22">
                  <c:v>10.75</c:v>
                </c:pt>
                <c:pt idx="23">
                  <c:v>10.75</c:v>
                </c:pt>
                <c:pt idx="24">
                  <c:v>10.75</c:v>
                </c:pt>
                <c:pt idx="25">
                  <c:v>10.75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F1-45CD-877F-B74AE389CC20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Verlauf_Schätzungen!$H$39:$AG$39</c:f>
              <c:numCache>
                <c:formatCode>#,##0.0;[Red]\-\ #,##0.0;[White]#,##0.0</c:formatCode>
                <c:ptCount val="26"/>
                <c:pt idx="0">
                  <c:v>11.610900000000001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F1-45CD-877F-B74AE389C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87250844842477759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11.561999999999999</c:v>
                </c:pt>
                <c:pt idx="2">
                  <c:v>11.061999999999999</c:v>
                </c:pt>
                <c:pt idx="3">
                  <c:v>11.061</c:v>
                </c:pt>
                <c:pt idx="4">
                  <c:v>11.064</c:v>
                </c:pt>
                <c:pt idx="5">
                  <c:v>11.063000000000001</c:v>
                </c:pt>
                <c:pt idx="6">
                  <c:v>11.063000000000001</c:v>
                </c:pt>
                <c:pt idx="7">
                  <c:v>11.063000000000001</c:v>
                </c:pt>
                <c:pt idx="8">
                  <c:v>11.063000000000001</c:v>
                </c:pt>
                <c:pt idx="9">
                  <c:v>11.063000000000001</c:v>
                </c:pt>
                <c:pt idx="10">
                  <c:v>11.063000000000001</c:v>
                </c:pt>
                <c:pt idx="11">
                  <c:v>11.063000000000001</c:v>
                </c:pt>
                <c:pt idx="12">
                  <c:v>11.063000000000001</c:v>
                </c:pt>
                <c:pt idx="13">
                  <c:v>11.063000000000001</c:v>
                </c:pt>
                <c:pt idx="14">
                  <c:v>11.063000000000001</c:v>
                </c:pt>
                <c:pt idx="15">
                  <c:v>11.063000000000001</c:v>
                </c:pt>
                <c:pt idx="16">
                  <c:v>11.063000000000001</c:v>
                </c:pt>
                <c:pt idx="17">
                  <c:v>11.063000000000001</c:v>
                </c:pt>
                <c:pt idx="18">
                  <c:v>11.063000000000001</c:v>
                </c:pt>
                <c:pt idx="19">
                  <c:v>11.063000000000001</c:v>
                </c:pt>
                <c:pt idx="20">
                  <c:v>11.061999999999999</c:v>
                </c:pt>
                <c:pt idx="21">
                  <c:v>11.061999999999999</c:v>
                </c:pt>
                <c:pt idx="22">
                  <c:v>11.061999999999999</c:v>
                </c:pt>
                <c:pt idx="23">
                  <c:v>11.061999999999999</c:v>
                </c:pt>
                <c:pt idx="24">
                  <c:v>11.061999999999999</c:v>
                </c:pt>
                <c:pt idx="25">
                  <c:v>11.061999999999999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B41-41EA-A463-C01364059A00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Verlauf_Schätzungen!$H$43:$AG$43</c:f>
              <c:numCache>
                <c:formatCode>#,##0.0;[Red]\-\ #,##0.0;[White]#,##0.0</c:formatCode>
                <c:ptCount val="26"/>
                <c:pt idx="0">
                  <c:v>11.616150000000001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B41-41EA-A463-C01364059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8725092031227725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4.0000000000000001E-3</c:v>
                </c:pt>
                <c:pt idx="19">
                  <c:v>4.0000000000000001E-3</c:v>
                </c:pt>
                <c:pt idx="20">
                  <c:v>4.0000000000000001E-3</c:v>
                </c:pt>
                <c:pt idx="21">
                  <c:v>4.0000000000000001E-3</c:v>
                </c:pt>
                <c:pt idx="22">
                  <c:v>4.0000000000000001E-3</c:v>
                </c:pt>
                <c:pt idx="23">
                  <c:v>4.0000000000000001E-3</c:v>
                </c:pt>
                <c:pt idx="24">
                  <c:v>4.0000000000000001E-3</c:v>
                </c:pt>
                <c:pt idx="25">
                  <c:v>4.0000000000000001E-3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58-41C3-8E08-2173303377BD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Verlauf_Schätzungen!$H$47:$AG$47</c:f>
              <c:numCache>
                <c:formatCode>#,##0.0;[Red]\-\ #,##0.0;[White]#,##0.0</c:formatCode>
                <c:ptCount val="26"/>
                <c:pt idx="0">
                  <c:v>6.5000000000000006E-3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58-41C3-8E08-217330337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8718490100877965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0.86599999999999988</c:v>
                </c:pt>
                <c:pt idx="2">
                  <c:v>1.3810000000000007</c:v>
                </c:pt>
                <c:pt idx="3">
                  <c:v>1.2290000000000001</c:v>
                </c:pt>
                <c:pt idx="4">
                  <c:v>1.6510000000000025</c:v>
                </c:pt>
                <c:pt idx="5">
                  <c:v>1.5410000000000008</c:v>
                </c:pt>
                <c:pt idx="6">
                  <c:v>1.5509999999999993</c:v>
                </c:pt>
                <c:pt idx="7">
                  <c:v>1.6079999999999997</c:v>
                </c:pt>
                <c:pt idx="8">
                  <c:v>1.5169999999999997</c:v>
                </c:pt>
                <c:pt idx="9">
                  <c:v>1.4939999999999989</c:v>
                </c:pt>
                <c:pt idx="10">
                  <c:v>1.5099999999999989</c:v>
                </c:pt>
                <c:pt idx="11">
                  <c:v>1.5769999999999991</c:v>
                </c:pt>
                <c:pt idx="12">
                  <c:v>1.5340000000000003</c:v>
                </c:pt>
                <c:pt idx="13">
                  <c:v>1.5340000000000003</c:v>
                </c:pt>
                <c:pt idx="14">
                  <c:v>1.5340000000000003</c:v>
                </c:pt>
                <c:pt idx="15">
                  <c:v>1.4670000000000007</c:v>
                </c:pt>
                <c:pt idx="16">
                  <c:v>1.4670000000000007</c:v>
                </c:pt>
                <c:pt idx="17">
                  <c:v>1.4660000000000013</c:v>
                </c:pt>
                <c:pt idx="18">
                  <c:v>1.4649999999999999</c:v>
                </c:pt>
                <c:pt idx="19">
                  <c:v>1.4649999999999999</c:v>
                </c:pt>
                <c:pt idx="20">
                  <c:v>1.3489999999999993</c:v>
                </c:pt>
                <c:pt idx="21">
                  <c:v>1.2749999999999999</c:v>
                </c:pt>
                <c:pt idx="22">
                  <c:v>1.2749999999999999</c:v>
                </c:pt>
                <c:pt idx="23">
                  <c:v>1.2749999999999999</c:v>
                </c:pt>
                <c:pt idx="24">
                  <c:v>1.2749999999999999</c:v>
                </c:pt>
                <c:pt idx="25">
                  <c:v>1.2759999999999998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0A-4E95-81C5-44E0FEB4BC71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Verlauf_Schätzungen!$H$55:$AG$55</c:f>
              <c:numCache>
                <c:formatCode>#,##0.0;[Red]\-\ #,##0.0;[White]#,##0.0</c:formatCode>
                <c:ptCount val="26"/>
                <c:pt idx="0">
                  <c:v>2.0903999999999998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0A-4E95-81C5-44E0FEB4B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8718490100877965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7.4900536239404944E-2</c:v>
                </c:pt>
                <c:pt idx="2">
                  <c:v>0.12484180075935643</c:v>
                </c:pt>
                <c:pt idx="3">
                  <c:v>0.11111111111111112</c:v>
                </c:pt>
                <c:pt idx="4">
                  <c:v>0.14922270426608844</c:v>
                </c:pt>
                <c:pt idx="5">
                  <c:v>0.13929313929313936</c:v>
                </c:pt>
                <c:pt idx="6">
                  <c:v>0.14019705324053142</c:v>
                </c:pt>
                <c:pt idx="7">
                  <c:v>0.14534936274066704</c:v>
                </c:pt>
                <c:pt idx="8">
                  <c:v>0.13712374581939796</c:v>
                </c:pt>
                <c:pt idx="9">
                  <c:v>0.1350447437403958</c:v>
                </c:pt>
                <c:pt idx="10">
                  <c:v>0.13649100605622333</c:v>
                </c:pt>
                <c:pt idx="11">
                  <c:v>0.14254722950375115</c:v>
                </c:pt>
                <c:pt idx="12">
                  <c:v>0.13866039952996476</c:v>
                </c:pt>
                <c:pt idx="13">
                  <c:v>0.13866039952996476</c:v>
                </c:pt>
                <c:pt idx="14">
                  <c:v>0.13866039952996476</c:v>
                </c:pt>
                <c:pt idx="15">
                  <c:v>0.13260417608243702</c:v>
                </c:pt>
                <c:pt idx="16">
                  <c:v>0.13260417608243702</c:v>
                </c:pt>
                <c:pt idx="17">
                  <c:v>0.13251378468769784</c:v>
                </c:pt>
                <c:pt idx="18">
                  <c:v>0.13242339329295849</c:v>
                </c:pt>
                <c:pt idx="19">
                  <c:v>0.13242339329295849</c:v>
                </c:pt>
                <c:pt idx="20">
                  <c:v>0.12194901464472965</c:v>
                </c:pt>
                <c:pt idx="21">
                  <c:v>0.11525944675465558</c:v>
                </c:pt>
                <c:pt idx="22">
                  <c:v>0.11525944675465558</c:v>
                </c:pt>
                <c:pt idx="23">
                  <c:v>0.11525944675465558</c:v>
                </c:pt>
                <c:pt idx="24">
                  <c:v>0.11525944675465558</c:v>
                </c:pt>
                <c:pt idx="25">
                  <c:v>0.11534984632073765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45E-4814-A5CE-356B3D8114A1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Verlauf_Schätzungen!$H$59:$AG$59</c:f>
              <c:numCache>
                <c:formatCode>#,##0.0;[Red]\-\ #,##0.0;[White]#,##0.0</c:formatCode>
                <c:ptCount val="26"/>
                <c:pt idx="0" formatCode="0.0%">
                  <c:v>0.15261683087770039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45E-4814-A5CE-356B3D811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8718490100877965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0.9354782909531224</c:v>
                </c:pt>
                <c:pt idx="2">
                  <c:v>0.97984089676369568</c:v>
                </c:pt>
                <c:pt idx="3">
                  <c:v>0.96582587469487391</c:v>
                </c:pt>
                <c:pt idx="4">
                  <c:v>1.0037057122198121</c:v>
                </c:pt>
                <c:pt idx="5">
                  <c:v>0.9938533851577328</c:v>
                </c:pt>
                <c:pt idx="6">
                  <c:v>0.99439573352616817</c:v>
                </c:pt>
                <c:pt idx="7">
                  <c:v>0.99954804302630385</c:v>
                </c:pt>
                <c:pt idx="8">
                  <c:v>0.99340142818403687</c:v>
                </c:pt>
                <c:pt idx="9">
                  <c:v>0.99150320889451315</c:v>
                </c:pt>
                <c:pt idx="10">
                  <c:v>0.99294947121034072</c:v>
                </c:pt>
                <c:pt idx="11">
                  <c:v>0.99900569465786848</c:v>
                </c:pt>
                <c:pt idx="12">
                  <c:v>0.99511886468408206</c:v>
                </c:pt>
                <c:pt idx="13">
                  <c:v>0.99511886468408206</c:v>
                </c:pt>
                <c:pt idx="14">
                  <c:v>0.99511886468408206</c:v>
                </c:pt>
                <c:pt idx="15">
                  <c:v>0.98897224984181509</c:v>
                </c:pt>
                <c:pt idx="16">
                  <c:v>0.98897224984181509</c:v>
                </c:pt>
                <c:pt idx="17">
                  <c:v>0.98897224984181509</c:v>
                </c:pt>
                <c:pt idx="18">
                  <c:v>0.98897224984181509</c:v>
                </c:pt>
                <c:pt idx="19">
                  <c:v>0.98897224984181509</c:v>
                </c:pt>
                <c:pt idx="20">
                  <c:v>0.97857530283854632</c:v>
                </c:pt>
                <c:pt idx="21">
                  <c:v>0.97179533538239027</c:v>
                </c:pt>
                <c:pt idx="22">
                  <c:v>0.97179533538239027</c:v>
                </c:pt>
                <c:pt idx="23">
                  <c:v>0.97179533538239027</c:v>
                </c:pt>
                <c:pt idx="24">
                  <c:v>0.97179533538239027</c:v>
                </c:pt>
                <c:pt idx="25">
                  <c:v>0.97179533538239027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2F-424F-81BB-1CFFC0E9800C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Verlauf_Schätzungen!$H$63:$AG$63</c:f>
              <c:numCache>
                <c:formatCode>#,##0.0;[Red]\-\ #,##0.0;[White]#,##0.0</c:formatCode>
                <c:ptCount val="26"/>
                <c:pt idx="0" formatCode="0.0%">
                  <c:v>1.0995028473289343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2F-424F-81BB-1CFFC0E98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8725092031227725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2E-3</c:v>
                </c:pt>
                <c:pt idx="2">
                  <c:v>2E-3</c:v>
                </c:pt>
                <c:pt idx="3">
                  <c:v>2E-3</c:v>
                </c:pt>
                <c:pt idx="4">
                  <c:v>2E-3</c:v>
                </c:pt>
                <c:pt idx="5">
                  <c:v>2E-3</c:v>
                </c:pt>
                <c:pt idx="6">
                  <c:v>2E-3</c:v>
                </c:pt>
                <c:pt idx="7">
                  <c:v>2E-3</c:v>
                </c:pt>
                <c:pt idx="8">
                  <c:v>2E-3</c:v>
                </c:pt>
                <c:pt idx="9">
                  <c:v>2E-3</c:v>
                </c:pt>
                <c:pt idx="10">
                  <c:v>2E-3</c:v>
                </c:pt>
                <c:pt idx="11">
                  <c:v>2E-3</c:v>
                </c:pt>
                <c:pt idx="12">
                  <c:v>2E-3</c:v>
                </c:pt>
                <c:pt idx="13">
                  <c:v>2E-3</c:v>
                </c:pt>
                <c:pt idx="14">
                  <c:v>2E-3</c:v>
                </c:pt>
                <c:pt idx="15">
                  <c:v>2E-3</c:v>
                </c:pt>
                <c:pt idx="16">
                  <c:v>2E-3</c:v>
                </c:pt>
                <c:pt idx="17">
                  <c:v>2E-3</c:v>
                </c:pt>
                <c:pt idx="18">
                  <c:v>1E-3</c:v>
                </c:pt>
                <c:pt idx="19">
                  <c:v>1E-3</c:v>
                </c:pt>
                <c:pt idx="20">
                  <c:v>1E-3</c:v>
                </c:pt>
                <c:pt idx="21">
                  <c:v>1E-3</c:v>
                </c:pt>
                <c:pt idx="22">
                  <c:v>1E-3</c:v>
                </c:pt>
                <c:pt idx="23">
                  <c:v>1E-3</c:v>
                </c:pt>
                <c:pt idx="24">
                  <c:v>1E-3</c:v>
                </c:pt>
                <c:pt idx="25">
                  <c:v>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F8-473A-B429-DE654E065E51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Verlauf_Schätzungen!$H$51:$AG$51</c:f>
              <c:numCache>
                <c:formatCode>#,##0.0;[Red]\-\ #,##0.0;[White]#,##0.0</c:formatCode>
                <c:ptCount val="26"/>
                <c:pt idx="0">
                  <c:v>2.6000000000000003E-3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F8-473A-B429-DE654E065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8725092031227725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Verlauf_Schätzungen!$C$46</c:f>
              <c:strCache>
                <c:ptCount val="1"/>
                <c:pt idx="0">
                  <c:v>Exporte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C0000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Verlauf_Schätzungen!$H$46:$AG$46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5.0000000000000001E-3</c:v>
                </c:pt>
                <c:pt idx="2">
                  <c:v>5.0000000000000001E-3</c:v>
                </c:pt>
                <c:pt idx="3">
                  <c:v>5.0000000000000001E-3</c:v>
                </c:pt>
                <c:pt idx="4">
                  <c:v>5.0000000000000001E-3</c:v>
                </c:pt>
                <c:pt idx="5">
                  <c:v>5.0000000000000001E-3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  <c:pt idx="9">
                  <c:v>5.0000000000000001E-3</c:v>
                </c:pt>
                <c:pt idx="10">
                  <c:v>5.0000000000000001E-3</c:v>
                </c:pt>
                <c:pt idx="11">
                  <c:v>5.0000000000000001E-3</c:v>
                </c:pt>
                <c:pt idx="12">
                  <c:v>5.0000000000000001E-3</c:v>
                </c:pt>
                <c:pt idx="13">
                  <c:v>5.0000000000000001E-3</c:v>
                </c:pt>
                <c:pt idx="14">
                  <c:v>5.0000000000000001E-3</c:v>
                </c:pt>
                <c:pt idx="15">
                  <c:v>5.0000000000000001E-3</c:v>
                </c:pt>
                <c:pt idx="16">
                  <c:v>5.0000000000000001E-3</c:v>
                </c:pt>
                <c:pt idx="17">
                  <c:v>5.0000000000000001E-3</c:v>
                </c:pt>
                <c:pt idx="18">
                  <c:v>4.0000000000000001E-3</c:v>
                </c:pt>
                <c:pt idx="19">
                  <c:v>4.0000000000000001E-3</c:v>
                </c:pt>
                <c:pt idx="20">
                  <c:v>4.0000000000000001E-3</c:v>
                </c:pt>
                <c:pt idx="21">
                  <c:v>4.0000000000000001E-3</c:v>
                </c:pt>
                <c:pt idx="22">
                  <c:v>4.0000000000000001E-3</c:v>
                </c:pt>
                <c:pt idx="23">
                  <c:v>4.0000000000000001E-3</c:v>
                </c:pt>
                <c:pt idx="24">
                  <c:v>4.0000000000000001E-3</c:v>
                </c:pt>
                <c:pt idx="25">
                  <c:v>4.0000000000000001E-3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02-4C30-B5AD-602CEF3669EB}"/>
            </c:ext>
          </c:extLst>
        </c:ser>
        <c:ser>
          <c:idx val="1"/>
          <c:order val="1"/>
          <c:tx>
            <c:strRef>
              <c:f>Verlauf_Schätzungen!$C$47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Verlauf_Schätzungen!$H$45:$AG$45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Verlauf_Schätzungen!$H$47:$AG$47</c:f>
              <c:numCache>
                <c:formatCode>#,##0.0;[Red]\-\ #,##0.0;[White]#,##0.0</c:formatCode>
                <c:ptCount val="26"/>
                <c:pt idx="0">
                  <c:v>6.5000000000000006E-3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02-4C30-B5AD-602CEF3669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2217915068308769"/>
          <c:w val="0.87184901008779658"/>
          <c:h val="0.66395046772999522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Verlauf_Schätzungen!$C$54</c:f>
              <c:strCache>
                <c:ptCount val="1"/>
                <c:pt idx="0">
                  <c:v>Endbestand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Verlauf_Schätzungen!$H$54:$AG$54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0.86599999999999988</c:v>
                </c:pt>
                <c:pt idx="2">
                  <c:v>1.3810000000000007</c:v>
                </c:pt>
                <c:pt idx="3">
                  <c:v>1.2290000000000001</c:v>
                </c:pt>
                <c:pt idx="4">
                  <c:v>1.6510000000000025</c:v>
                </c:pt>
                <c:pt idx="5">
                  <c:v>1.5410000000000008</c:v>
                </c:pt>
                <c:pt idx="6">
                  <c:v>1.5509999999999993</c:v>
                </c:pt>
                <c:pt idx="7">
                  <c:v>1.6079999999999997</c:v>
                </c:pt>
                <c:pt idx="8">
                  <c:v>1.5169999999999997</c:v>
                </c:pt>
                <c:pt idx="9">
                  <c:v>1.4939999999999989</c:v>
                </c:pt>
                <c:pt idx="10">
                  <c:v>1.5099999999999989</c:v>
                </c:pt>
                <c:pt idx="11">
                  <c:v>1.5769999999999991</c:v>
                </c:pt>
                <c:pt idx="12">
                  <c:v>1.5340000000000003</c:v>
                </c:pt>
                <c:pt idx="13">
                  <c:v>1.5340000000000003</c:v>
                </c:pt>
                <c:pt idx="14">
                  <c:v>1.5340000000000003</c:v>
                </c:pt>
                <c:pt idx="15">
                  <c:v>1.4670000000000007</c:v>
                </c:pt>
                <c:pt idx="16">
                  <c:v>1.4670000000000007</c:v>
                </c:pt>
                <c:pt idx="17">
                  <c:v>1.4660000000000013</c:v>
                </c:pt>
                <c:pt idx="18">
                  <c:v>1.4649999999999999</c:v>
                </c:pt>
                <c:pt idx="19">
                  <c:v>1.4649999999999999</c:v>
                </c:pt>
                <c:pt idx="20">
                  <c:v>1.3489999999999993</c:v>
                </c:pt>
                <c:pt idx="21">
                  <c:v>1.2749999999999999</c:v>
                </c:pt>
                <c:pt idx="22">
                  <c:v>1.2749999999999999</c:v>
                </c:pt>
                <c:pt idx="23">
                  <c:v>1.2749999999999999</c:v>
                </c:pt>
                <c:pt idx="24">
                  <c:v>1.2749999999999999</c:v>
                </c:pt>
                <c:pt idx="25">
                  <c:v>1.2759999999999998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CA-4EFF-957E-5515750C07F5}"/>
            </c:ext>
          </c:extLst>
        </c:ser>
        <c:ser>
          <c:idx val="1"/>
          <c:order val="1"/>
          <c:tx>
            <c:strRef>
              <c:f>Verlauf_Schätzungen!$C$55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Verlauf_Schätzungen!$H$53:$AG$53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Verlauf_Schätzungen!$H$55:$AG$55</c:f>
              <c:numCache>
                <c:formatCode>#,##0.0;[Red]\-\ #,##0.0;[White]#,##0.0</c:formatCode>
                <c:ptCount val="26"/>
                <c:pt idx="0">
                  <c:v>2.0903999999999998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CA-4EFF-957E-5515750C0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8718490100877965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Verlauf_Schätzungen!$C$58</c:f>
              <c:strCache>
                <c:ptCount val="1"/>
                <c:pt idx="0">
                  <c:v>stock-to-use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circle"/>
            <c:size val="10"/>
            <c:spPr>
              <a:solidFill>
                <a:srgbClr val="66FF33"/>
              </a:solidFill>
              <a:ln w="25400">
                <a:solidFill>
                  <a:srgbClr val="00B050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Verlauf_Schätzungen!$H$58:$AG$58</c:f>
              <c:numCache>
                <c:formatCode>0.0%</c:formatCode>
                <c:ptCount val="26"/>
                <c:pt idx="0">
                  <c:v>#N/A</c:v>
                </c:pt>
                <c:pt idx="1">
                  <c:v>7.4900536239404944E-2</c:v>
                </c:pt>
                <c:pt idx="2">
                  <c:v>0.12484180075935643</c:v>
                </c:pt>
                <c:pt idx="3">
                  <c:v>0.11111111111111112</c:v>
                </c:pt>
                <c:pt idx="4">
                  <c:v>0.14922270426608844</c:v>
                </c:pt>
                <c:pt idx="5">
                  <c:v>0.13929313929313936</c:v>
                </c:pt>
                <c:pt idx="6">
                  <c:v>0.14019705324053142</c:v>
                </c:pt>
                <c:pt idx="7">
                  <c:v>0.14534936274066704</c:v>
                </c:pt>
                <c:pt idx="8">
                  <c:v>0.13712374581939796</c:v>
                </c:pt>
                <c:pt idx="9">
                  <c:v>0.1350447437403958</c:v>
                </c:pt>
                <c:pt idx="10">
                  <c:v>0.13649100605622333</c:v>
                </c:pt>
                <c:pt idx="11">
                  <c:v>0.14254722950375115</c:v>
                </c:pt>
                <c:pt idx="12">
                  <c:v>0.13866039952996476</c:v>
                </c:pt>
                <c:pt idx="13">
                  <c:v>0.13866039952996476</c:v>
                </c:pt>
                <c:pt idx="14">
                  <c:v>0.13866039952996476</c:v>
                </c:pt>
                <c:pt idx="15">
                  <c:v>0.13260417608243702</c:v>
                </c:pt>
                <c:pt idx="16">
                  <c:v>0.13260417608243702</c:v>
                </c:pt>
                <c:pt idx="17">
                  <c:v>0.13251378468769784</c:v>
                </c:pt>
                <c:pt idx="18">
                  <c:v>0.13242339329295849</c:v>
                </c:pt>
                <c:pt idx="19">
                  <c:v>0.13242339329295849</c:v>
                </c:pt>
                <c:pt idx="20">
                  <c:v>0.12194901464472965</c:v>
                </c:pt>
                <c:pt idx="21">
                  <c:v>0.11525944675465558</c:v>
                </c:pt>
                <c:pt idx="22">
                  <c:v>0.11525944675465558</c:v>
                </c:pt>
                <c:pt idx="23">
                  <c:v>0.11525944675465558</c:v>
                </c:pt>
                <c:pt idx="24">
                  <c:v>0.11525944675465558</c:v>
                </c:pt>
                <c:pt idx="25">
                  <c:v>0.11534984632073765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C69-4FF3-95A6-B2B4ABDDF5A8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Verlauf_Schätzungen!$H$57:$AG$57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Verlauf_Schätzungen!$H$59:$AG$59</c:f>
              <c:numCache>
                <c:formatCode>#,##0.0;[Red]\-\ #,##0.0;[White]#,##0.0</c:formatCode>
                <c:ptCount val="26"/>
                <c:pt idx="0" formatCode="0.0%">
                  <c:v>0.15261683087770039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C69-4FF3-95A6-B2B4ABDDF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043244195114588E-2"/>
          <c:y val="0.24710781344639615"/>
          <c:w val="0.87184901008779658"/>
          <c:h val="0.62762568140520891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Verlauf_Schätzungen!$C$62</c:f>
              <c:strCache>
                <c:ptCount val="1"/>
                <c:pt idx="0">
                  <c:v>Selbstversorgungsgrad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circle"/>
            <c:size val="10"/>
            <c:spPr>
              <a:solidFill>
                <a:srgbClr val="00FFFF"/>
              </a:solidFill>
              <a:ln w="25400"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Verlauf_Schätzungen!$H$62:$AG$62</c:f>
              <c:numCache>
                <c:formatCode>0.0%</c:formatCode>
                <c:ptCount val="26"/>
                <c:pt idx="0">
                  <c:v>#N/A</c:v>
                </c:pt>
                <c:pt idx="1">
                  <c:v>0.9354782909531224</c:v>
                </c:pt>
                <c:pt idx="2">
                  <c:v>0.97984089676369568</c:v>
                </c:pt>
                <c:pt idx="3">
                  <c:v>0.96582587469487391</c:v>
                </c:pt>
                <c:pt idx="4">
                  <c:v>1.0037057122198121</c:v>
                </c:pt>
                <c:pt idx="5">
                  <c:v>0.9938533851577328</c:v>
                </c:pt>
                <c:pt idx="6">
                  <c:v>0.99439573352616817</c:v>
                </c:pt>
                <c:pt idx="7">
                  <c:v>0.99954804302630385</c:v>
                </c:pt>
                <c:pt idx="8">
                  <c:v>0.99340142818403687</c:v>
                </c:pt>
                <c:pt idx="9">
                  <c:v>0.99150320889451315</c:v>
                </c:pt>
                <c:pt idx="10">
                  <c:v>0.99294947121034072</c:v>
                </c:pt>
                <c:pt idx="11">
                  <c:v>0.99900569465786848</c:v>
                </c:pt>
                <c:pt idx="12">
                  <c:v>0.99511886468408206</c:v>
                </c:pt>
                <c:pt idx="13">
                  <c:v>0.99511886468408206</c:v>
                </c:pt>
                <c:pt idx="14">
                  <c:v>0.99511886468408206</c:v>
                </c:pt>
                <c:pt idx="15">
                  <c:v>0.98897224984181509</c:v>
                </c:pt>
                <c:pt idx="16">
                  <c:v>0.98897224984181509</c:v>
                </c:pt>
                <c:pt idx="17">
                  <c:v>0.98897224984181509</c:v>
                </c:pt>
                <c:pt idx="18">
                  <c:v>0.98897224984181509</c:v>
                </c:pt>
                <c:pt idx="19">
                  <c:v>0.98897224984181509</c:v>
                </c:pt>
                <c:pt idx="20">
                  <c:v>0.97857530283854632</c:v>
                </c:pt>
                <c:pt idx="21">
                  <c:v>0.97179533538239027</c:v>
                </c:pt>
                <c:pt idx="22">
                  <c:v>0.97179533538239027</c:v>
                </c:pt>
                <c:pt idx="23">
                  <c:v>0.97179533538239027</c:v>
                </c:pt>
                <c:pt idx="24">
                  <c:v>0.97179533538239027</c:v>
                </c:pt>
                <c:pt idx="25">
                  <c:v>0.97179533538239027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DD-4D0E-9ACB-D5592D5BCAF5}"/>
            </c:ext>
          </c:extLst>
        </c:ser>
        <c:ser>
          <c:idx val="1"/>
          <c:order val="1"/>
          <c:tx>
            <c:strRef>
              <c:f>Verlauf_Schätzungen!$C$59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Verlauf_Schätzungen!$H$61:$AG$61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Verlauf_Schätzungen!$H$63:$AG$63</c:f>
              <c:numCache>
                <c:formatCode>#,##0.0;[Red]\-\ #,##0.0;[White]#,##0.0</c:formatCode>
                <c:ptCount val="26"/>
                <c:pt idx="0" formatCode="0.0%">
                  <c:v>1.0995028473289343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DD-4D0E-9ACB-D5592D5BC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807552"/>
        <c:axId val="156809088"/>
      </c:lineChart>
      <c:catAx>
        <c:axId val="1568075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809088"/>
        <c:crosses val="autoZero"/>
        <c:auto val="1"/>
        <c:lblAlgn val="ctr"/>
        <c:lblOffset val="100"/>
        <c:noMultiLvlLbl val="0"/>
      </c:catAx>
      <c:valAx>
        <c:axId val="156809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80755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383302726136866E-2"/>
          <c:y val="0.22377583786444227"/>
          <c:w val="0.87250920312277258"/>
          <c:h val="0.66304162996988136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Verlauf_Schätzungen!$C$50</c:f>
              <c:strCache>
                <c:ptCount val="1"/>
                <c:pt idx="0">
                  <c:v>Importe</c:v>
                </c:pt>
              </c:strCache>
            </c:strRef>
          </c:tx>
          <c:spPr>
            <a:ln w="63500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0000FF"/>
                </a:solidFill>
              </a:ln>
            </c:spPr>
          </c:marker>
          <c:dLbls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Verlauf_Schätzungen!$H$50:$AG$50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2E-3</c:v>
                </c:pt>
                <c:pt idx="2">
                  <c:v>2E-3</c:v>
                </c:pt>
                <c:pt idx="3">
                  <c:v>2E-3</c:v>
                </c:pt>
                <c:pt idx="4">
                  <c:v>2E-3</c:v>
                </c:pt>
                <c:pt idx="5">
                  <c:v>2E-3</c:v>
                </c:pt>
                <c:pt idx="6">
                  <c:v>2E-3</c:v>
                </c:pt>
                <c:pt idx="7">
                  <c:v>2E-3</c:v>
                </c:pt>
                <c:pt idx="8">
                  <c:v>2E-3</c:v>
                </c:pt>
                <c:pt idx="9">
                  <c:v>2E-3</c:v>
                </c:pt>
                <c:pt idx="10">
                  <c:v>2E-3</c:v>
                </c:pt>
                <c:pt idx="11">
                  <c:v>2E-3</c:v>
                </c:pt>
                <c:pt idx="12">
                  <c:v>2E-3</c:v>
                </c:pt>
                <c:pt idx="13">
                  <c:v>2E-3</c:v>
                </c:pt>
                <c:pt idx="14">
                  <c:v>2E-3</c:v>
                </c:pt>
                <c:pt idx="15">
                  <c:v>2E-3</c:v>
                </c:pt>
                <c:pt idx="16">
                  <c:v>2E-3</c:v>
                </c:pt>
                <c:pt idx="17">
                  <c:v>2E-3</c:v>
                </c:pt>
                <c:pt idx="18">
                  <c:v>1E-3</c:v>
                </c:pt>
                <c:pt idx="19">
                  <c:v>1E-3</c:v>
                </c:pt>
                <c:pt idx="20">
                  <c:v>1E-3</c:v>
                </c:pt>
                <c:pt idx="21">
                  <c:v>1E-3</c:v>
                </c:pt>
                <c:pt idx="22">
                  <c:v>1E-3</c:v>
                </c:pt>
                <c:pt idx="23">
                  <c:v>1E-3</c:v>
                </c:pt>
                <c:pt idx="24">
                  <c:v>1E-3</c:v>
                </c:pt>
                <c:pt idx="25">
                  <c:v>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A93-4F99-A433-04661B65BC90}"/>
            </c:ext>
          </c:extLst>
        </c:ser>
        <c:ser>
          <c:idx val="1"/>
          <c:order val="1"/>
          <c:tx>
            <c:strRef>
              <c:f>Verlauf_Schätzungen!$C$51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Verlauf_Schätzungen!$H$49:$AG$49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45992</c:v>
                </c:pt>
              </c:strCache>
            </c:strRef>
          </c:cat>
          <c:val>
            <c:numRef>
              <c:f>Verlauf_Schätzungen!$H$51:$AG$51</c:f>
              <c:numCache>
                <c:formatCode>#,##0.0;[Red]\-\ #,##0.0;[White]#,##0.0</c:formatCode>
                <c:ptCount val="26"/>
                <c:pt idx="0">
                  <c:v>2.6000000000000003E-3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93-4F99-A433-04661B65B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77472"/>
        <c:axId val="156779264"/>
      </c:lineChart>
      <c:catAx>
        <c:axId val="156777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79264"/>
        <c:crosses val="autoZero"/>
        <c:auto val="1"/>
        <c:lblAlgn val="ctr"/>
        <c:lblOffset val="100"/>
        <c:noMultiLvlLbl val="0"/>
      </c:catAx>
      <c:valAx>
        <c:axId val="15677926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77472"/>
        <c:crosses val="autoZero"/>
        <c:crossBetween val="between"/>
        <c:minorUnit val="1.0000000000000002E-2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747966421552684E-2"/>
          <c:y val="0.22206519056912755"/>
          <c:w val="0.90263499707164707"/>
          <c:h val="0.66482760167799537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Verlauf_Schätzungen!$C$38</c:f>
              <c:strCache>
                <c:ptCount val="1"/>
                <c:pt idx="0">
                  <c:v>Produktion</c:v>
                </c:pt>
              </c:strCache>
            </c:strRef>
          </c:tx>
          <c:spPr>
            <a:ln w="63500">
              <a:solidFill>
                <a:srgbClr val="0000FF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</c:spPr>
          </c:marker>
          <c:dLbls>
            <c:spPr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c:spPr>
            <c:txPr>
              <a:bodyPr rot="-5400000" vert="horz"/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Verlauf_Schätzungen!$H$38:$AG$38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7.6360000000000001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065-4AA4-92A0-70D72E4CFC6E}"/>
            </c:ext>
          </c:extLst>
        </c:ser>
        <c:ser>
          <c:idx val="1"/>
          <c:order val="1"/>
          <c:tx>
            <c:strRef>
              <c:f>Verlauf_Schätzungen!$C$39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Verlauf_Schätzungen!$H$37:$AG$37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Verlauf_Schätzungen!$H$39:$AG$39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65-4AA4-92A0-70D72E4CF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46496"/>
        <c:axId val="156748032"/>
      </c:lineChart>
      <c:catAx>
        <c:axId val="1567464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48032"/>
        <c:crosses val="autoZero"/>
        <c:auto val="1"/>
        <c:lblAlgn val="ctr"/>
        <c:lblOffset val="100"/>
        <c:noMultiLvlLbl val="0"/>
      </c:catAx>
      <c:valAx>
        <c:axId val="156748032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464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71518536221312E-2"/>
          <c:y val="0.22418995258094862"/>
          <c:w val="0.90552229294021958"/>
          <c:h val="0.66444280034869985"/>
        </c:manualLayout>
      </c:layout>
      <c:lineChart>
        <c:grouping val="standard"/>
        <c:varyColors val="0"/>
        <c:ser>
          <c:idx val="0"/>
          <c:order val="0"/>
          <c:tx>
            <c:strRef>
              <c:f>Verlauf_Schätzungen!$C$42</c:f>
              <c:strCache>
                <c:ptCount val="1"/>
                <c:pt idx="0">
                  <c:v>Binnenverbrauch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diamond"/>
            <c:size val="15"/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</c:marker>
          <c:dLbls>
            <c:numFmt formatCode="#,##0.0" sourceLinked="0"/>
            <c:spPr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800" b="1"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Verlauf_Schätzungen!$H$42:$AG$42</c:f>
              <c:numCache>
                <c:formatCode>#,##0.0;[Red]\-\ #,##0.0;[White]#,##0.0</c:formatCode>
                <c:ptCount val="26"/>
                <c:pt idx="0">
                  <c:v>#N/A</c:v>
                </c:pt>
                <c:pt idx="1">
                  <c:v>7.5839999999999996</c:v>
                </c:pt>
                <c:pt idx="2">
                  <c:v>#N/A</c:v>
                </c:pt>
                <c:pt idx="3">
                  <c:v>#N/A</c:v>
                </c:pt>
                <c:pt idx="4">
                  <c:v>#N/A</c:v>
                </c:pt>
                <c:pt idx="5">
                  <c:v>#N/A</c:v>
                </c:pt>
                <c:pt idx="6">
                  <c:v>#N/A</c:v>
                </c:pt>
                <c:pt idx="7">
                  <c:v>#N/A</c:v>
                </c:pt>
                <c:pt idx="8">
                  <c:v>#N/A</c:v>
                </c:pt>
                <c:pt idx="9">
                  <c:v>#N/A</c:v>
                </c:pt>
                <c:pt idx="10">
                  <c:v>#N/A</c:v>
                </c:pt>
                <c:pt idx="11">
                  <c:v>#N/A</c:v>
                </c:pt>
                <c:pt idx="12">
                  <c:v>#N/A</c:v>
                </c:pt>
                <c:pt idx="13">
                  <c:v>#N/A</c:v>
                </c:pt>
                <c:pt idx="14">
                  <c:v>#N/A</c:v>
                </c:pt>
                <c:pt idx="15">
                  <c:v>#N/A</c:v>
                </c:pt>
                <c:pt idx="16">
                  <c:v>#N/A</c:v>
                </c:pt>
                <c:pt idx="17">
                  <c:v>#N/A</c:v>
                </c:pt>
                <c:pt idx="18">
                  <c:v>#N/A</c:v>
                </c:pt>
                <c:pt idx="19">
                  <c:v>#N/A</c:v>
                </c:pt>
                <c:pt idx="20">
                  <c:v>#N/A</c:v>
                </c:pt>
                <c:pt idx="21">
                  <c:v>#N/A</c:v>
                </c:pt>
                <c:pt idx="22">
                  <c:v>#N/A</c:v>
                </c:pt>
                <c:pt idx="23">
                  <c:v>#N/A</c:v>
                </c:pt>
                <c:pt idx="24">
                  <c:v>#N/A</c:v>
                </c:pt>
                <c:pt idx="2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71-4773-A4DB-648E2872BECB}"/>
            </c:ext>
          </c:extLst>
        </c:ser>
        <c:ser>
          <c:idx val="1"/>
          <c:order val="1"/>
          <c:tx>
            <c:strRef>
              <c:f>Verlauf_Schätzungen!$C$43</c:f>
              <c:strCache>
                <c:ptCount val="1"/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Verlauf_Schätzungen!$H$41:$AG$41</c:f>
              <c:strCache>
                <c:ptCount val="26"/>
                <c:pt idx="0">
                  <c:v>Feb 23</c:v>
                </c:pt>
                <c:pt idx="1">
                  <c:v>Mrz 23</c:v>
                </c:pt>
                <c:pt idx="2">
                  <c:v>Apr 23</c:v>
                </c:pt>
                <c:pt idx="3">
                  <c:v>Mai 23</c:v>
                </c:pt>
                <c:pt idx="4">
                  <c:v>Jun 23</c:v>
                </c:pt>
                <c:pt idx="5">
                  <c:v>Jul 23</c:v>
                </c:pt>
                <c:pt idx="6">
                  <c:v>Aug 23</c:v>
                </c:pt>
                <c:pt idx="7">
                  <c:v>Sep 23</c:v>
                </c:pt>
                <c:pt idx="8">
                  <c:v>Okt 23</c:v>
                </c:pt>
                <c:pt idx="9">
                  <c:v>Nov 23</c:v>
                </c:pt>
                <c:pt idx="10">
                  <c:v>Dez 23</c:v>
                </c:pt>
                <c:pt idx="11">
                  <c:v>Jan 24</c:v>
                </c:pt>
                <c:pt idx="12">
                  <c:v>Feb 24</c:v>
                </c:pt>
                <c:pt idx="13">
                  <c:v>Mrz 24</c:v>
                </c:pt>
                <c:pt idx="14">
                  <c:v>Apr 24</c:v>
                </c:pt>
                <c:pt idx="15">
                  <c:v>Mai 24</c:v>
                </c:pt>
                <c:pt idx="16">
                  <c:v>Jun 24</c:v>
                </c:pt>
                <c:pt idx="17">
                  <c:v>Jul 24</c:v>
                </c:pt>
                <c:pt idx="18">
                  <c:v>Aug 24</c:v>
                </c:pt>
                <c:pt idx="19">
                  <c:v>Sep 24</c:v>
                </c:pt>
                <c:pt idx="20">
                  <c:v>Okt 24</c:v>
                </c:pt>
                <c:pt idx="21">
                  <c:v>Nov 24</c:v>
                </c:pt>
                <c:pt idx="22">
                  <c:v>Dez 24</c:v>
                </c:pt>
                <c:pt idx="23">
                  <c:v>Jan 25</c:v>
                </c:pt>
                <c:pt idx="24">
                  <c:v>Feb 25</c:v>
                </c:pt>
                <c:pt idx="25">
                  <c:v>Mrz 25</c:v>
                </c:pt>
              </c:strCache>
            </c:strRef>
          </c:cat>
          <c:val>
            <c:numRef>
              <c:f>Verlauf_Schätzungen!$H$43:$AG$43</c:f>
              <c:numCache>
                <c:formatCode>General</c:formatCode>
                <c:ptCount val="26"/>
                <c:pt idx="0" formatCode="#,##0.0;[Red]\-\ #,##0.0;[White]#,##0.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71-4773-A4DB-648E2872B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759936"/>
        <c:axId val="156761472"/>
      </c:lineChart>
      <c:catAx>
        <c:axId val="1567599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56761472"/>
        <c:crosses val="autoZero"/>
        <c:auto val="1"/>
        <c:lblAlgn val="ctr"/>
        <c:lblOffset val="100"/>
        <c:noMultiLvlLbl val="0"/>
      </c:catAx>
      <c:valAx>
        <c:axId val="15676147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/>
            </a:pPr>
            <a:endParaRPr lang="de-DE"/>
          </a:p>
        </c:txPr>
        <c:crossAx val="15675993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8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53" y="0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r">
              <a:defRPr sz="1200"/>
            </a:lvl1pPr>
          </a:lstStyle>
          <a:p>
            <a:fld id="{3055B6F0-E185-4FA5-9BA4-C07C8D92458A}" type="datetimeFigureOut">
              <a:rPr lang="de-DE" smtClean="0"/>
              <a:t>19.12.2025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3" tIns="45776" rIns="91553" bIns="4577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553" tIns="45776" rIns="91553" bIns="4577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8" y="9428586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53" y="9428586"/>
            <a:ext cx="2945659" cy="496332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r">
              <a:defRPr sz="1200"/>
            </a:lvl1pPr>
          </a:lstStyle>
          <a:p>
            <a:fld id="{AF9A1CC9-E5E0-49FD-9AC2-325FEBAEE3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9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9A1CC9-E5E0-49FD-9AC2-325FEBAEE3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97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0" y="6480000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3" name="Picture 25" descr="L:\ZentraleAblage\Öffentlichkeitsarbeit\Logos\LEL-Logo neu 6_2014\LEL-Signet-201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000" y="36000"/>
            <a:ext cx="720000" cy="3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 userDrawn="1"/>
        </p:nvSpPr>
        <p:spPr>
          <a:xfrm>
            <a:off x="7164000" y="0"/>
            <a:ext cx="1204423" cy="282573"/>
          </a:xfrm>
          <a:prstGeom prst="rect">
            <a:avLst/>
          </a:prstGeom>
          <a:noFill/>
        </p:spPr>
        <p:txBody>
          <a:bodyPr wrap="none" lIns="36000" tIns="36000" rIns="36000" bIns="0" rtlCol="0" anchor="b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alle Angaben ohne Gewähr</a:t>
            </a:r>
          </a:p>
          <a:p>
            <a:pPr algn="r"/>
            <a:r>
              <a:rPr lang="de-DE" sz="800" b="0" i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© Werner Schmid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796640" y="692696"/>
            <a:ext cx="4924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0" dirty="0">
                <a:solidFill>
                  <a:schemeClr val="tx1"/>
                </a:solidFill>
              </a:rPr>
              <a:t>Quelle:</a:t>
            </a:r>
          </a:p>
        </p:txBody>
      </p:sp>
    </p:spTree>
    <p:extLst>
      <p:ext uri="{BB962C8B-B14F-4D97-AF65-F5344CB8AC3E}">
        <p14:creationId xmlns:p14="http://schemas.microsoft.com/office/powerpoint/2010/main" val="387761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EEEB-D1EE-4E47-87C0-6771D1A400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8963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0" y="0"/>
            <a:ext cx="1836000" cy="24480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 anchor="t">
            <a:noAutofit/>
          </a:bodyPr>
          <a:lstStyle/>
          <a:p>
            <a:pPr algn="r"/>
            <a:r>
              <a:rPr lang="de-DE" sz="1800" b="1" dirty="0">
                <a:solidFill>
                  <a:schemeClr val="bg1"/>
                </a:solidFill>
              </a:rPr>
              <a:t>EU-27</a:t>
            </a:r>
            <a:br>
              <a:rPr lang="de-DE" sz="1400" b="0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DEZ2025</a:t>
            </a:r>
            <a:br>
              <a:rPr lang="de-DE" sz="1600" b="0" dirty="0">
                <a:solidFill>
                  <a:schemeClr val="bg1"/>
                </a:solidFill>
              </a:rPr>
            </a:br>
            <a:endParaRPr lang="de-DE" sz="1200" b="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0" y="2106659"/>
            <a:ext cx="1467192" cy="341341"/>
          </a:xfrm>
          <a:prstGeom prst="rect">
            <a:avLst/>
          </a:prstGeom>
          <a:noFill/>
        </p:spPr>
        <p:txBody>
          <a:bodyPr wrap="none" lIns="36000" bIns="18000" rtlCol="0" anchor="b">
            <a:spAutoFit/>
          </a:bodyPr>
          <a:lstStyle/>
          <a:p>
            <a:pPr algn="l"/>
            <a:r>
              <a:rPr lang="de-DE" sz="900" dirty="0">
                <a:solidFill>
                  <a:schemeClr val="bg1"/>
                </a:solidFill>
              </a:rPr>
              <a:t>© Werner Schmid</a:t>
            </a:r>
            <a:br>
              <a:rPr lang="de-DE" sz="900" dirty="0">
                <a:solidFill>
                  <a:schemeClr val="bg1"/>
                </a:solidFill>
              </a:rPr>
            </a:br>
            <a:r>
              <a:rPr lang="de-DE" sz="900" dirty="0">
                <a:solidFill>
                  <a:schemeClr val="bg1"/>
                </a:solidFill>
              </a:rPr>
              <a:t>(alle Angaben ohne Gewähr)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52476" y="0"/>
            <a:ext cx="1503693" cy="1080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94369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erner.schmid@lel.bwl.de" TargetMode="External"/><Relationship Id="rId2" Type="http://schemas.openxmlformats.org/officeDocument/2006/relationships/hyperlink" Target="mailto:poststelle@lel.bwl.de" TargetMode="Externa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4.xml"/><Relationship Id="rId18" Type="http://schemas.openxmlformats.org/officeDocument/2006/relationships/image" Target="../media/image2.png"/><Relationship Id="rId26" Type="http://schemas.openxmlformats.org/officeDocument/2006/relationships/slide" Target="slide38.xml"/><Relationship Id="rId39" Type="http://schemas.openxmlformats.org/officeDocument/2006/relationships/slide" Target="slide45.xml"/><Relationship Id="rId21" Type="http://schemas.openxmlformats.org/officeDocument/2006/relationships/slide" Target="slide27.xml"/><Relationship Id="rId34" Type="http://schemas.openxmlformats.org/officeDocument/2006/relationships/slide" Target="slide28.xml"/><Relationship Id="rId42" Type="http://schemas.openxmlformats.org/officeDocument/2006/relationships/slide" Target="slide4.xm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6" Type="http://schemas.openxmlformats.org/officeDocument/2006/relationships/slide" Target="slide47.xml"/><Relationship Id="rId20" Type="http://schemas.openxmlformats.org/officeDocument/2006/relationships/slide" Target="slide18.xml"/><Relationship Id="rId29" Type="http://schemas.openxmlformats.org/officeDocument/2006/relationships/slide" Target="slide30.xml"/><Relationship Id="rId41" Type="http://schemas.openxmlformats.org/officeDocument/2006/relationships/slide" Target="slide5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46.xml"/><Relationship Id="rId24" Type="http://schemas.openxmlformats.org/officeDocument/2006/relationships/slide" Target="slide20.xml"/><Relationship Id="rId32" Type="http://schemas.openxmlformats.org/officeDocument/2006/relationships/slide" Target="slide19.xml"/><Relationship Id="rId37" Type="http://schemas.openxmlformats.org/officeDocument/2006/relationships/slide" Target="slide31.xml"/><Relationship Id="rId40" Type="http://schemas.openxmlformats.org/officeDocument/2006/relationships/slide" Target="slide50.xml"/><Relationship Id="rId5" Type="http://schemas.openxmlformats.org/officeDocument/2006/relationships/slide" Target="slide14.xml"/><Relationship Id="rId15" Type="http://schemas.openxmlformats.org/officeDocument/2006/relationships/slide" Target="slide42.xml"/><Relationship Id="rId23" Type="http://schemas.openxmlformats.org/officeDocument/2006/relationships/slide" Target="slide11.xml"/><Relationship Id="rId28" Type="http://schemas.openxmlformats.org/officeDocument/2006/relationships/slide" Target="slide21.xml"/><Relationship Id="rId36" Type="http://schemas.openxmlformats.org/officeDocument/2006/relationships/slide" Target="slide22.xml"/><Relationship Id="rId10" Type="http://schemas.openxmlformats.org/officeDocument/2006/relationships/slide" Target="slide41.xml"/><Relationship Id="rId19" Type="http://schemas.openxmlformats.org/officeDocument/2006/relationships/slide" Target="slide9.xml"/><Relationship Id="rId31" Type="http://schemas.openxmlformats.org/officeDocument/2006/relationships/slide" Target="slide10.xml"/><Relationship Id="rId4" Type="http://schemas.openxmlformats.org/officeDocument/2006/relationships/slide" Target="slide15.xml"/><Relationship Id="rId9" Type="http://schemas.openxmlformats.org/officeDocument/2006/relationships/slide" Target="slide32.xml"/><Relationship Id="rId14" Type="http://schemas.openxmlformats.org/officeDocument/2006/relationships/slide" Target="slide33.xml"/><Relationship Id="rId22" Type="http://schemas.openxmlformats.org/officeDocument/2006/relationships/slide" Target="slide36.xml"/><Relationship Id="rId27" Type="http://schemas.openxmlformats.org/officeDocument/2006/relationships/slide" Target="slide12.xml"/><Relationship Id="rId30" Type="http://schemas.openxmlformats.org/officeDocument/2006/relationships/slide" Target="slide39.xml"/><Relationship Id="rId35" Type="http://schemas.openxmlformats.org/officeDocument/2006/relationships/slide" Target="slide13.xml"/><Relationship Id="rId8" Type="http://schemas.openxmlformats.org/officeDocument/2006/relationships/slide" Target="slide23.xml"/><Relationship Id="rId3" Type="http://schemas.openxmlformats.org/officeDocument/2006/relationships/slide" Target="slide6.xml"/><Relationship Id="rId12" Type="http://schemas.openxmlformats.org/officeDocument/2006/relationships/slide" Target="slide51.xml"/><Relationship Id="rId17" Type="http://schemas.openxmlformats.org/officeDocument/2006/relationships/slide" Target="slide52.xml"/><Relationship Id="rId25" Type="http://schemas.openxmlformats.org/officeDocument/2006/relationships/slide" Target="slide29.xml"/><Relationship Id="rId33" Type="http://schemas.openxmlformats.org/officeDocument/2006/relationships/slide" Target="slide37.xml"/><Relationship Id="rId38" Type="http://schemas.openxmlformats.org/officeDocument/2006/relationships/slide" Target="slide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10" Type="http://schemas.openxmlformats.org/officeDocument/2006/relationships/image" Target="../media/image47.emf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chart" Target="../charts/chart8.xml"/><Relationship Id="rId7" Type="http://schemas.openxmlformats.org/officeDocument/2006/relationships/chart" Target="../charts/chart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image" Target="../media/image50.emf"/><Relationship Id="rId4" Type="http://schemas.openxmlformats.org/officeDocument/2006/relationships/chart" Target="../charts/chart9.xml"/><Relationship Id="rId9" Type="http://schemas.openxmlformats.org/officeDocument/2006/relationships/chart" Target="../charts/chart1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chart" Target="../charts/chart15.xml"/><Relationship Id="rId7" Type="http://schemas.openxmlformats.org/officeDocument/2006/relationships/chart" Target="../charts/chart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10" Type="http://schemas.openxmlformats.org/officeDocument/2006/relationships/image" Target="../media/image51.emf"/><Relationship Id="rId4" Type="http://schemas.openxmlformats.org/officeDocument/2006/relationships/chart" Target="../charts/chart16.xml"/><Relationship Id="rId9" Type="http://schemas.openxmlformats.org/officeDocument/2006/relationships/chart" Target="../charts/chart2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7.xml"/><Relationship Id="rId3" Type="http://schemas.openxmlformats.org/officeDocument/2006/relationships/chart" Target="../charts/chart22.xml"/><Relationship Id="rId7" Type="http://schemas.openxmlformats.org/officeDocument/2006/relationships/chart" Target="../charts/chart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10" Type="http://schemas.openxmlformats.org/officeDocument/2006/relationships/image" Target="../media/image52.emf"/><Relationship Id="rId4" Type="http://schemas.openxmlformats.org/officeDocument/2006/relationships/chart" Target="../charts/chart23.xml"/><Relationship Id="rId9" Type="http://schemas.openxmlformats.org/officeDocument/2006/relationships/chart" Target="../charts/char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420000" y="540000"/>
            <a:ext cx="3879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Hinweise zur Nutzung der EU - Getreidebilanzen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160000" y="1080000"/>
            <a:ext cx="645971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0000FF"/>
                </a:solidFill>
              </a:rPr>
              <a:t>Handhabung der Präsentation (PPTX):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Bei der Präsentation handelt es sich um eine nicht geschützte Microsoft-Power-Point-Datei (PPTX)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Auf FOLIE 2 finden Sie das </a:t>
            </a:r>
            <a:r>
              <a:rPr lang="de-DE" sz="1200" b="1" dirty="0">
                <a:solidFill>
                  <a:srgbClr val="0000FF"/>
                </a:solidFill>
              </a:rPr>
              <a:t>HAUPTMENÜ</a:t>
            </a:r>
            <a:r>
              <a:rPr lang="de-DE" sz="1200" dirty="0">
                <a:solidFill>
                  <a:srgbClr val="0000FF"/>
                </a:solidFill>
              </a:rPr>
              <a:t>. Es dient zur Navigation innerhalb der Datei. </a:t>
            </a:r>
            <a:br>
              <a:rPr lang="de-DE" sz="1200" dirty="0">
                <a:solidFill>
                  <a:srgbClr val="0000FF"/>
                </a:solidFill>
              </a:rPr>
            </a:br>
            <a:r>
              <a:rPr lang="de-DE" sz="1200" dirty="0">
                <a:solidFill>
                  <a:srgbClr val="0000FF"/>
                </a:solidFill>
              </a:rPr>
              <a:t>Bitte schalten Sie in den </a:t>
            </a:r>
            <a:r>
              <a:rPr lang="de-DE" sz="1200" b="1" dirty="0">
                <a:solidFill>
                  <a:srgbClr val="FF0000"/>
                </a:solidFill>
              </a:rPr>
              <a:t>Präsentationsmodus</a:t>
            </a:r>
            <a:r>
              <a:rPr lang="de-DE" sz="1200" dirty="0">
                <a:solidFill>
                  <a:srgbClr val="0000FF"/>
                </a:solidFill>
              </a:rPr>
              <a:t> !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Durch Anklicken der dort befindlichen Buttons gelangen sie jeweils zu der entsprechenden Folie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Der Rücksprung von einer Folie zum Hauptmenü erfolgt über den Button „&gt;&gt;&gt; zum Hauptmenü“.</a:t>
            </a:r>
          </a:p>
          <a:p>
            <a:pPr marL="171450" indent="-171450">
              <a:buFont typeface="Wingdings"/>
              <a:buChar char="Ø"/>
            </a:pPr>
            <a:r>
              <a:rPr lang="de-DE" sz="1200" dirty="0">
                <a:solidFill>
                  <a:srgbClr val="0000FF"/>
                </a:solidFill>
              </a:rPr>
              <a:t>Los geht´s    &gt;&gt;&gt; Präsentationsmodus starten   &gt;&gt;&gt; dann START klicken  (s. rechts unten)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160000" y="2532153"/>
            <a:ext cx="69161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Haftungsausschluss:</a:t>
            </a:r>
          </a:p>
          <a:p>
            <a:r>
              <a:rPr lang="de-DE" sz="1200" dirty="0"/>
              <a:t>Die Informationen, die Sie in dieser Veröffentlichung/Datei vorfinden, wurden nach bestem Wissen und </a:t>
            </a:r>
            <a:br>
              <a:rPr lang="de-DE" sz="1200" dirty="0"/>
            </a:br>
            <a:r>
              <a:rPr lang="de-DE" sz="1200" dirty="0"/>
              <a:t>Gewissen sorgfältig zusammengestellt und geprüft. Es wird jedoch keine Gewähr - weder ausdrücklich noch </a:t>
            </a:r>
            <a:br>
              <a:rPr lang="de-DE" sz="1200" dirty="0"/>
            </a:br>
            <a:r>
              <a:rPr lang="de-DE" sz="1200" dirty="0"/>
              <a:t>stillschweigend - für die Vollständigkeit, Richtigkeit, Aktualität oder Qualität und jederzeitige Verfügbarkeit</a:t>
            </a:r>
            <a:br>
              <a:rPr lang="de-DE" sz="1200" dirty="0"/>
            </a:br>
            <a:r>
              <a:rPr lang="de-DE" sz="1200" dirty="0"/>
              <a:t>der bereit gestellten Informationen übernommen. In keinem Fall wird für Schäden, die sich aus der </a:t>
            </a:r>
            <a:br>
              <a:rPr lang="de-DE" sz="1200" dirty="0"/>
            </a:br>
            <a:r>
              <a:rPr lang="de-DE" sz="1200" dirty="0"/>
              <a:t>Verwendung der abgerufenen Informationen ergeben, eine Haftung übernommen.</a:t>
            </a:r>
            <a:br>
              <a:rPr lang="de-DE" sz="1200" dirty="0"/>
            </a:br>
            <a:r>
              <a:rPr lang="de-DE" sz="1200" dirty="0"/>
              <a:t>Die Nutzung der Grafiken und Tabellen ist unter Angabe der Quelle zulässig und kostenfrei.</a:t>
            </a:r>
            <a:br>
              <a:rPr lang="de-DE" sz="1200" dirty="0"/>
            </a:br>
            <a:r>
              <a:rPr lang="de-DE" sz="1200" dirty="0"/>
              <a:t>Quellenangabe: EU-Kommission </a:t>
            </a:r>
            <a:br>
              <a:rPr lang="de-DE" sz="1200" dirty="0"/>
            </a:br>
            <a:r>
              <a:rPr lang="de-DE" sz="1000" dirty="0"/>
              <a:t>(https://ec.europa.eu/info/food-farming-fisheries/farming/facts-and-figures/markets/overviews/balance-sheets-sector_en)</a:t>
            </a:r>
            <a:br>
              <a:rPr lang="de-DE" sz="1000" dirty="0"/>
            </a:br>
            <a:r>
              <a:rPr lang="de-DE" sz="1200" dirty="0"/>
              <a:t>Grafik/Tabelle:   Werner Schmid, LEL Schwäbisch Gmünd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60000" y="4507526"/>
            <a:ext cx="4291881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/>
              <a:t>Impressum:</a:t>
            </a:r>
          </a:p>
          <a:p>
            <a:r>
              <a:rPr lang="de-DE" sz="1200" dirty="0"/>
              <a:t>Herausgeber:</a:t>
            </a:r>
            <a:br>
              <a:rPr lang="de-DE" sz="1200" dirty="0"/>
            </a:br>
            <a:r>
              <a:rPr lang="de-DE" sz="1200" dirty="0"/>
              <a:t>Landesanstalt für Landwirtschaft, Ernährung und Ländlicher Raum</a:t>
            </a:r>
            <a:br>
              <a:rPr lang="de-DE" sz="1200" dirty="0"/>
            </a:br>
            <a:r>
              <a:rPr lang="de-DE" sz="1200" dirty="0"/>
              <a:t>Oberbettringer Straße 162</a:t>
            </a:r>
          </a:p>
          <a:p>
            <a:r>
              <a:rPr lang="de-DE" sz="1200" dirty="0"/>
              <a:t>73525 Schwäbisch Gmünd</a:t>
            </a:r>
            <a:br>
              <a:rPr lang="de-DE" sz="1200" dirty="0"/>
            </a:br>
            <a:r>
              <a:rPr lang="de-DE" sz="1200" dirty="0">
                <a:hlinkClick r:id="rId2"/>
              </a:rPr>
              <a:t>poststelle@lel.bwl.de</a:t>
            </a:r>
            <a:br>
              <a:rPr lang="de-DE" sz="1200" dirty="0"/>
            </a:br>
            <a:r>
              <a:rPr lang="de-DE" sz="1200" dirty="0"/>
              <a:t>Tel.: 07171 / 917 100</a:t>
            </a:r>
          </a:p>
          <a:p>
            <a:r>
              <a:rPr lang="de-DE" sz="1200" dirty="0"/>
              <a:t>bei fachlichen Fragen und Anregungen wenden Sie sich bitte an:</a:t>
            </a:r>
          </a:p>
          <a:p>
            <a:r>
              <a:rPr lang="de-DE" sz="1200" dirty="0"/>
              <a:t>Werner Schmid</a:t>
            </a:r>
          </a:p>
          <a:p>
            <a:r>
              <a:rPr lang="de-DE" sz="1200" dirty="0"/>
              <a:t>Referat 41 – Marktinformationen und Marktrisiken</a:t>
            </a:r>
            <a:br>
              <a:rPr lang="de-DE" sz="1200" dirty="0"/>
            </a:br>
            <a:r>
              <a:rPr lang="de-DE" sz="1200" dirty="0">
                <a:hlinkClick r:id="rId3"/>
              </a:rPr>
              <a:t>werner.schmid@lel.bwl.de</a:t>
            </a:r>
            <a:br>
              <a:rPr lang="de-DE" sz="1200" dirty="0"/>
            </a:br>
            <a:r>
              <a:rPr lang="de-DE" sz="1200" dirty="0"/>
              <a:t>Tel. 07171 / 917 207</a:t>
            </a:r>
          </a:p>
        </p:txBody>
      </p:sp>
      <p:sp>
        <p:nvSpPr>
          <p:cNvPr id="8" name="Ellipse 7">
            <a:hlinkClick r:id="rId4" action="ppaction://hlinksldjump"/>
          </p:cNvPr>
          <p:cNvSpPr>
            <a:spLocks noChangeAspect="1"/>
          </p:cNvSpPr>
          <p:nvPr/>
        </p:nvSpPr>
        <p:spPr>
          <a:xfrm>
            <a:off x="6840000" y="4500000"/>
            <a:ext cx="1800000" cy="1800000"/>
          </a:xfrm>
          <a:prstGeom prst="ellipse">
            <a:avLst/>
          </a:prstGeom>
          <a:solidFill>
            <a:srgbClr val="FFFF00"/>
          </a:solidFill>
          <a:ln w="38100" cmpd="dbl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>
                <a:solidFill>
                  <a:srgbClr val="0000FF"/>
                </a:solidFill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412437601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599998" y="36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 &amp; Import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6AA8CFF-DC9E-C4C7-ED46-D5AB8733A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73657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858357" y="900000"/>
            <a:ext cx="5882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</a:t>
            </a:r>
            <a:r>
              <a:rPr lang="de-DE" sz="3200" dirty="0">
                <a:solidFill>
                  <a:srgbClr val="0000FF"/>
                </a:solidFill>
              </a:rPr>
              <a:t>/</a:t>
            </a:r>
            <a:r>
              <a:rPr lang="de-DE" sz="3200" b="1" dirty="0">
                <a:solidFill>
                  <a:srgbClr val="0000FF"/>
                </a:solidFill>
              </a:rPr>
              <a:t>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7442E30-9CE9-72BC-0EBF-B2FB285C3E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29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40170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AC6B6E7-F402-AD1A-CCB9-59B0BF863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14065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47C9216-160D-5E8C-5477-5B15D41D4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44890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540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9001308-7012-A4FD-F7F4-90E5C3985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45011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7FC12F8-97C0-DAF4-C375-A18779FBF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11144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561F21-E320-A0AD-55F1-B53ACA828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56993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34A09BC-C402-1185-A3C5-0700DB9CB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72474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3C12E30-0CDA-A58D-8C83-B27601598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30283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1D6BA8D-9F04-20CD-8834-F46E3E73A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840363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0" y="692696"/>
            <a:ext cx="9144000" cy="6300000"/>
          </a:xfrm>
          <a:prstGeom prst="rect">
            <a:avLst/>
          </a:prstGeom>
          <a:solidFill>
            <a:srgbClr val="003300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7" name="Textfeld 36"/>
          <p:cNvSpPr txBox="1"/>
          <p:nvPr/>
        </p:nvSpPr>
        <p:spPr>
          <a:xfrm>
            <a:off x="360000" y="126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 </a:t>
            </a:r>
          </a:p>
        </p:txBody>
      </p:sp>
      <p:sp>
        <p:nvSpPr>
          <p:cNvPr id="109" name="Abgerundetes Rechteck 108">
            <a:hlinkClick r:id="rId3" action="ppaction://hlinksldjump"/>
          </p:cNvPr>
          <p:cNvSpPr/>
          <p:nvPr/>
        </p:nvSpPr>
        <p:spPr>
          <a:xfrm>
            <a:off x="2520000" y="23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Getreide gesamt</a:t>
            </a:r>
          </a:p>
        </p:txBody>
      </p:sp>
      <p:sp>
        <p:nvSpPr>
          <p:cNvPr id="153" name="Abgerundetes Rechteck 152">
            <a:hlinkClick r:id="rId4" action="ppaction://hlinksldjump"/>
          </p:cNvPr>
          <p:cNvSpPr/>
          <p:nvPr/>
        </p:nvSpPr>
        <p:spPr>
          <a:xfrm>
            <a:off x="4500072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179" name="Abgerundetes Rechteck 178">
            <a:hlinkClick r:id="rId5" action="ppaction://hlinksldjump"/>
          </p:cNvPr>
          <p:cNvSpPr/>
          <p:nvPr/>
        </p:nvSpPr>
        <p:spPr>
          <a:xfrm>
            <a:off x="4500072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80000" y="72000"/>
            <a:ext cx="5400000" cy="36000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r>
              <a:rPr lang="de-DE" sz="2800" b="1" dirty="0">
                <a:solidFill>
                  <a:schemeClr val="bg1">
                    <a:lumMod val="65000"/>
                  </a:schemeClr>
                </a:solidFill>
              </a:rPr>
              <a:t>EU-27-Getreidebilanzen 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(Stand: 18.12.2025)</a:t>
            </a:r>
          </a:p>
        </p:txBody>
      </p:sp>
      <p:sp>
        <p:nvSpPr>
          <p:cNvPr id="282" name="Textfeld 281"/>
          <p:cNvSpPr txBox="1"/>
          <p:nvPr/>
        </p:nvSpPr>
        <p:spPr>
          <a:xfrm>
            <a:off x="1260000" y="1260000"/>
            <a:ext cx="1154731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nach Getreidearten</a:t>
            </a:r>
          </a:p>
        </p:txBody>
      </p:sp>
      <p:sp>
        <p:nvSpPr>
          <p:cNvPr id="294" name="Abgerundetes Rechteck 293">
            <a:hlinkClick r:id="rId6" action="ppaction://hlinksldjump"/>
          </p:cNvPr>
          <p:cNvSpPr/>
          <p:nvPr/>
        </p:nvSpPr>
        <p:spPr>
          <a:xfrm>
            <a:off x="2520000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306" name="Abgerundetes Rechteck 305">
            <a:hlinkClick r:id="rId7" action="ppaction://hlinksldjump"/>
          </p:cNvPr>
          <p:cNvSpPr/>
          <p:nvPr/>
        </p:nvSpPr>
        <p:spPr>
          <a:xfrm>
            <a:off x="2520000" y="18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Getreidebilanz  ges.</a:t>
            </a:r>
          </a:p>
        </p:txBody>
      </p:sp>
      <p:sp>
        <p:nvSpPr>
          <p:cNvPr id="307" name="Textfeld 306"/>
          <p:cNvSpPr txBox="1"/>
          <p:nvPr/>
        </p:nvSpPr>
        <p:spPr>
          <a:xfrm>
            <a:off x="1260000" y="1800000"/>
            <a:ext cx="741156" cy="197934"/>
          </a:xfrm>
          <a:prstGeom prst="rect">
            <a:avLst/>
          </a:prstGeom>
          <a:noFill/>
        </p:spPr>
        <p:txBody>
          <a:bodyPr wrap="none" lIns="36000" tIns="36000" rIns="36000" bIns="0" rtlCol="0">
            <a:spAutoFit/>
          </a:bodyPr>
          <a:lstStyle>
            <a:defPPr>
              <a:defRPr lang="de-DE"/>
            </a:defPPr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de-DE" sz="1050" dirty="0"/>
              <a:t>nach Jahren</a:t>
            </a:r>
          </a:p>
        </p:txBody>
      </p:sp>
      <p:sp>
        <p:nvSpPr>
          <p:cNvPr id="308" name="Textfeld 307"/>
          <p:cNvSpPr txBox="1"/>
          <p:nvPr/>
        </p:nvSpPr>
        <p:spPr>
          <a:xfrm>
            <a:off x="360000" y="1800000"/>
            <a:ext cx="632719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Bilanz </a:t>
            </a:r>
          </a:p>
        </p:txBody>
      </p:sp>
      <p:sp>
        <p:nvSpPr>
          <p:cNvPr id="351" name="Textfeld 350"/>
          <p:cNvSpPr txBox="1"/>
          <p:nvPr/>
        </p:nvSpPr>
        <p:spPr>
          <a:xfrm>
            <a:off x="360000" y="2340000"/>
            <a:ext cx="1949490" cy="553998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Verlauf der Schätzungen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(Erzeugung, Verbrauch, </a:t>
            </a:r>
            <a:br>
              <a:rPr lang="de-DE" sz="1050" b="1" i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 Export, Bestände) </a:t>
            </a:r>
          </a:p>
        </p:txBody>
      </p:sp>
      <p:sp>
        <p:nvSpPr>
          <p:cNvPr id="370" name="Abgerundetes Rechteck 369">
            <a:hlinkClick r:id="rId8" action="ppaction://hlinksldjump"/>
          </p:cNvPr>
          <p:cNvSpPr/>
          <p:nvPr/>
        </p:nvSpPr>
        <p:spPr>
          <a:xfrm>
            <a:off x="5256058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2" name="Abgerundetes Rechteck 371">
            <a:hlinkClick r:id="rId9" action="ppaction://hlinksldjump"/>
          </p:cNvPr>
          <p:cNvSpPr/>
          <p:nvPr/>
        </p:nvSpPr>
        <p:spPr>
          <a:xfrm>
            <a:off x="6012044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3" name="Abgerundetes Rechteck 372">
            <a:hlinkClick r:id="rId10" action="ppaction://hlinksldjump"/>
          </p:cNvPr>
          <p:cNvSpPr/>
          <p:nvPr/>
        </p:nvSpPr>
        <p:spPr>
          <a:xfrm>
            <a:off x="676803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4" name="Abgerundetes Rechteck 373">
            <a:hlinkClick r:id="rId11" action="ppaction://hlinksldjump"/>
          </p:cNvPr>
          <p:cNvSpPr/>
          <p:nvPr/>
        </p:nvSpPr>
        <p:spPr>
          <a:xfrm>
            <a:off x="7524016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6" name="Abgerundetes Rechteck 375">
            <a:hlinkClick r:id="rId12" action="ppaction://hlinksldjump"/>
          </p:cNvPr>
          <p:cNvSpPr/>
          <p:nvPr/>
        </p:nvSpPr>
        <p:spPr>
          <a:xfrm>
            <a:off x="8280000" y="180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t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r>
              <a:rPr lang="de-DE" sz="900" b="1" dirty="0">
                <a:solidFill>
                  <a:srgbClr val="0000FF"/>
                </a:solidFill>
              </a:rPr>
              <a:t>-</a:t>
            </a:r>
            <a:br>
              <a:rPr lang="de-DE" sz="900" b="1" dirty="0">
                <a:solidFill>
                  <a:srgbClr val="0000FF"/>
                </a:solidFill>
              </a:rPr>
            </a:br>
            <a:r>
              <a:rPr lang="de-DE" sz="900" b="1" dirty="0" err="1">
                <a:solidFill>
                  <a:srgbClr val="0000FF"/>
                </a:solidFill>
              </a:rPr>
              <a:t>bilanz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377" name="Abgerundetes Rechteck 376">
            <a:hlinkClick r:id="rId13" action="ppaction://hlinksldjump"/>
          </p:cNvPr>
          <p:cNvSpPr/>
          <p:nvPr/>
        </p:nvSpPr>
        <p:spPr>
          <a:xfrm>
            <a:off x="5256058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378" name="Abgerundetes Rechteck 377">
            <a:hlinkClick r:id="rId14" action="ppaction://hlinksldjump"/>
          </p:cNvPr>
          <p:cNvSpPr/>
          <p:nvPr/>
        </p:nvSpPr>
        <p:spPr>
          <a:xfrm>
            <a:off x="6012044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80" name="Abgerundetes Rechteck 379">
            <a:hlinkClick r:id="rId15" action="ppaction://hlinksldjump"/>
          </p:cNvPr>
          <p:cNvSpPr/>
          <p:nvPr/>
        </p:nvSpPr>
        <p:spPr>
          <a:xfrm>
            <a:off x="676803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</a:t>
            </a:r>
          </a:p>
        </p:txBody>
      </p:sp>
      <p:sp>
        <p:nvSpPr>
          <p:cNvPr id="381" name="Abgerundetes Rechteck 380">
            <a:hlinkClick r:id="rId16" action="ppaction://hlinksldjump"/>
          </p:cNvPr>
          <p:cNvSpPr/>
          <p:nvPr/>
        </p:nvSpPr>
        <p:spPr>
          <a:xfrm>
            <a:off x="7524016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</a:t>
            </a:r>
          </a:p>
        </p:txBody>
      </p:sp>
      <p:sp>
        <p:nvSpPr>
          <p:cNvPr id="382" name="Abgerundetes Rechteck 381">
            <a:hlinkClick r:id="rId17" action="ppaction://hlinksldjump"/>
          </p:cNvPr>
          <p:cNvSpPr/>
          <p:nvPr/>
        </p:nvSpPr>
        <p:spPr>
          <a:xfrm>
            <a:off x="8280000" y="234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pic>
        <p:nvPicPr>
          <p:cNvPr id="384" name="Grafik 38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84000" y="540000"/>
            <a:ext cx="1260000" cy="9049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39" name="Textfeld 38"/>
          <p:cNvSpPr txBox="1"/>
          <p:nvPr/>
        </p:nvSpPr>
        <p:spPr>
          <a:xfrm>
            <a:off x="36000" y="576000"/>
            <a:ext cx="2996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chemeClr val="bg1"/>
                </a:solidFill>
              </a:rPr>
              <a:t>EU-27 (ohne UK)</a:t>
            </a:r>
          </a:p>
        </p:txBody>
      </p:sp>
      <p:sp>
        <p:nvSpPr>
          <p:cNvPr id="353" name="Textfeld 352"/>
          <p:cNvSpPr txBox="1"/>
          <p:nvPr/>
        </p:nvSpPr>
        <p:spPr>
          <a:xfrm>
            <a:off x="360000" y="3240000"/>
            <a:ext cx="1874534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Erzeugung / Verbrauch </a:t>
            </a:r>
          </a:p>
        </p:txBody>
      </p:sp>
      <p:sp>
        <p:nvSpPr>
          <p:cNvPr id="358" name="Abgerundetes Rechteck 357">
            <a:hlinkClick r:id="rId19" action="ppaction://hlinksldjump"/>
          </p:cNvPr>
          <p:cNvSpPr/>
          <p:nvPr/>
        </p:nvSpPr>
        <p:spPr>
          <a:xfrm>
            <a:off x="2520000" y="324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4" name="Abgerundetes Rechteck 43">
            <a:hlinkClick r:id="rId20" action="ppaction://hlinksldjump"/>
          </p:cNvPr>
          <p:cNvSpPr/>
          <p:nvPr/>
        </p:nvSpPr>
        <p:spPr>
          <a:xfrm>
            <a:off x="4500072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0" name="Abgerundetes Rechteck 49">
            <a:hlinkClick r:id="rId21" action="ppaction://hlinksldjump"/>
          </p:cNvPr>
          <p:cNvSpPr/>
          <p:nvPr/>
        </p:nvSpPr>
        <p:spPr>
          <a:xfrm>
            <a:off x="5256058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0" name="Abgerundetes Rechteck 59">
            <a:hlinkClick r:id="rId22" action="ppaction://hlinksldjump"/>
          </p:cNvPr>
          <p:cNvSpPr/>
          <p:nvPr/>
        </p:nvSpPr>
        <p:spPr>
          <a:xfrm>
            <a:off x="6012044" y="324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7" name="Textfeld 356"/>
          <p:cNvSpPr txBox="1"/>
          <p:nvPr/>
        </p:nvSpPr>
        <p:spPr>
          <a:xfrm>
            <a:off x="360000" y="4320000"/>
            <a:ext cx="1463203" cy="430887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Endbestände  / </a:t>
            </a:r>
          </a:p>
          <a:p>
            <a:r>
              <a:rPr lang="de-DE" sz="1400" b="1" dirty="0">
                <a:solidFill>
                  <a:schemeClr val="bg1"/>
                </a:solidFill>
              </a:rPr>
              <a:t>stock-</a:t>
            </a:r>
            <a:r>
              <a:rPr lang="de-DE" sz="1400" b="1" dirty="0" err="1">
                <a:solidFill>
                  <a:schemeClr val="bg1"/>
                </a:solidFill>
              </a:rPr>
              <a:t>to</a:t>
            </a:r>
            <a:r>
              <a:rPr lang="de-DE" sz="1400" b="1" dirty="0">
                <a:solidFill>
                  <a:schemeClr val="bg1"/>
                </a:solidFill>
              </a:rPr>
              <a:t>-</a:t>
            </a:r>
            <a:r>
              <a:rPr lang="de-DE" sz="1400" b="1" dirty="0" err="1">
                <a:solidFill>
                  <a:schemeClr val="bg1"/>
                </a:solidFill>
              </a:rPr>
              <a:t>use</a:t>
            </a:r>
            <a:r>
              <a:rPr lang="de-DE" sz="1400" b="1" dirty="0">
                <a:solidFill>
                  <a:schemeClr val="bg1"/>
                </a:solidFill>
              </a:rPr>
              <a:t>-ratio</a:t>
            </a:r>
          </a:p>
        </p:txBody>
      </p:sp>
      <p:sp>
        <p:nvSpPr>
          <p:cNvPr id="362" name="Abgerundetes Rechteck 361">
            <a:hlinkClick r:id="rId23" action="ppaction://hlinksldjump"/>
          </p:cNvPr>
          <p:cNvSpPr/>
          <p:nvPr/>
        </p:nvSpPr>
        <p:spPr>
          <a:xfrm>
            <a:off x="2520000" y="432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6" name="Abgerundetes Rechteck 45">
            <a:hlinkClick r:id="rId24" action="ppaction://hlinksldjump"/>
          </p:cNvPr>
          <p:cNvSpPr/>
          <p:nvPr/>
        </p:nvSpPr>
        <p:spPr>
          <a:xfrm>
            <a:off x="4500072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2" name="Abgerundetes Rechteck 51">
            <a:hlinkClick r:id="rId25" action="ppaction://hlinksldjump"/>
          </p:cNvPr>
          <p:cNvSpPr/>
          <p:nvPr/>
        </p:nvSpPr>
        <p:spPr>
          <a:xfrm>
            <a:off x="5256058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2" name="Abgerundetes Rechteck 61">
            <a:hlinkClick r:id="rId26" action="ppaction://hlinksldjump"/>
          </p:cNvPr>
          <p:cNvSpPr/>
          <p:nvPr/>
        </p:nvSpPr>
        <p:spPr>
          <a:xfrm>
            <a:off x="6012044" y="432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4" name="Textfeld 353"/>
          <p:cNvSpPr txBox="1"/>
          <p:nvPr/>
        </p:nvSpPr>
        <p:spPr>
          <a:xfrm>
            <a:off x="360000" y="4860000"/>
            <a:ext cx="1862223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Selbstversorgungsgrad </a:t>
            </a:r>
          </a:p>
        </p:txBody>
      </p:sp>
      <p:sp>
        <p:nvSpPr>
          <p:cNvPr id="360" name="Abgerundetes Rechteck 359">
            <a:hlinkClick r:id="rId27" action="ppaction://hlinksldjump"/>
          </p:cNvPr>
          <p:cNvSpPr/>
          <p:nvPr/>
        </p:nvSpPr>
        <p:spPr>
          <a:xfrm>
            <a:off x="2520000" y="486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8" name="Abgerundetes Rechteck 47">
            <a:hlinkClick r:id="rId28" action="ppaction://hlinksldjump"/>
          </p:cNvPr>
          <p:cNvSpPr/>
          <p:nvPr/>
        </p:nvSpPr>
        <p:spPr>
          <a:xfrm>
            <a:off x="4500072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54" name="Abgerundetes Rechteck 53">
            <a:hlinkClick r:id="rId29" action="ppaction://hlinksldjump"/>
          </p:cNvPr>
          <p:cNvSpPr/>
          <p:nvPr/>
        </p:nvSpPr>
        <p:spPr>
          <a:xfrm>
            <a:off x="5256058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4" name="Abgerundetes Rechteck 63">
            <a:hlinkClick r:id="rId30" action="ppaction://hlinksldjump"/>
          </p:cNvPr>
          <p:cNvSpPr/>
          <p:nvPr/>
        </p:nvSpPr>
        <p:spPr>
          <a:xfrm>
            <a:off x="6012044" y="486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356" name="Textfeld 355"/>
          <p:cNvSpPr txBox="1"/>
          <p:nvPr/>
        </p:nvSpPr>
        <p:spPr>
          <a:xfrm>
            <a:off x="360000" y="3780000"/>
            <a:ext cx="1569322" cy="215444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Exporte &amp; Importe </a:t>
            </a:r>
          </a:p>
        </p:txBody>
      </p:sp>
      <p:sp>
        <p:nvSpPr>
          <p:cNvPr id="361" name="Abgerundetes Rechteck 360">
            <a:hlinkClick r:id="rId31" action="ppaction://hlinksldjump"/>
          </p:cNvPr>
          <p:cNvSpPr/>
          <p:nvPr/>
        </p:nvSpPr>
        <p:spPr>
          <a:xfrm>
            <a:off x="2520000" y="378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ges.</a:t>
            </a:r>
          </a:p>
        </p:txBody>
      </p:sp>
      <p:sp>
        <p:nvSpPr>
          <p:cNvPr id="45" name="Abgerundetes Rechteck 44">
            <a:hlinkClick r:id="rId32" action="ppaction://hlinksldjump"/>
          </p:cNvPr>
          <p:cNvSpPr/>
          <p:nvPr/>
        </p:nvSpPr>
        <p:spPr>
          <a:xfrm>
            <a:off x="4500072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1" name="Abgerundetes Rechteck 60">
            <a:hlinkClick r:id="rId33" action="ppaction://hlinksldjump"/>
          </p:cNvPr>
          <p:cNvSpPr/>
          <p:nvPr/>
        </p:nvSpPr>
        <p:spPr>
          <a:xfrm>
            <a:off x="6012044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70" name="Abgerundetes Rechteck 69">
            <a:hlinkClick r:id="rId34" action="ppaction://hlinksldjump"/>
          </p:cNvPr>
          <p:cNvSpPr/>
          <p:nvPr/>
        </p:nvSpPr>
        <p:spPr>
          <a:xfrm>
            <a:off x="5256058" y="3780000"/>
            <a:ext cx="648000" cy="288000"/>
          </a:xfrm>
          <a:prstGeom prst="roundRect">
            <a:avLst/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1305785" y="6043055"/>
            <a:ext cx="5981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</a:rPr>
              <a:t>10.  Schätzung des Jahres 2025/26</a:t>
            </a:r>
          </a:p>
        </p:txBody>
      </p:sp>
      <p:sp>
        <p:nvSpPr>
          <p:cNvPr id="57" name="Abgerundetes Rechteck 56">
            <a:hlinkClick r:id="rId35" action="ppaction://hlinksldjump"/>
          </p:cNvPr>
          <p:cNvSpPr/>
          <p:nvPr/>
        </p:nvSpPr>
        <p:spPr>
          <a:xfrm>
            <a:off x="2520000" y="5400000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Getreide gesamt</a:t>
            </a:r>
          </a:p>
        </p:txBody>
      </p:sp>
      <p:sp>
        <p:nvSpPr>
          <p:cNvPr id="58" name="Abgerundetes Rechteck 57">
            <a:hlinkClick r:id="rId36" action="ppaction://hlinksldjump"/>
          </p:cNvPr>
          <p:cNvSpPr/>
          <p:nvPr/>
        </p:nvSpPr>
        <p:spPr>
          <a:xfrm>
            <a:off x="4500072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Weizen</a:t>
            </a:r>
          </a:p>
        </p:txBody>
      </p:sp>
      <p:sp>
        <p:nvSpPr>
          <p:cNvPr id="63" name="Abgerundetes Rechteck 62">
            <a:hlinkClick r:id="rId37" action="ppaction://hlinksldjump"/>
          </p:cNvPr>
          <p:cNvSpPr/>
          <p:nvPr/>
        </p:nvSpPr>
        <p:spPr>
          <a:xfrm>
            <a:off x="5256058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Mais</a:t>
            </a:r>
          </a:p>
        </p:txBody>
      </p:sp>
      <p:sp>
        <p:nvSpPr>
          <p:cNvPr id="66" name="Abgerundetes Rechteck 65">
            <a:hlinkClick r:id="rId38" action="ppaction://hlinksldjump"/>
          </p:cNvPr>
          <p:cNvSpPr/>
          <p:nvPr/>
        </p:nvSpPr>
        <p:spPr>
          <a:xfrm>
            <a:off x="6012044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Gerste</a:t>
            </a:r>
          </a:p>
        </p:txBody>
      </p:sp>
      <p:sp>
        <p:nvSpPr>
          <p:cNvPr id="67" name="Abgerundetes Rechteck 66">
            <a:hlinkClick r:id="rId39" action="ppaction://hlinksldjump"/>
          </p:cNvPr>
          <p:cNvSpPr/>
          <p:nvPr/>
        </p:nvSpPr>
        <p:spPr>
          <a:xfrm>
            <a:off x="676803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Roggen</a:t>
            </a:r>
          </a:p>
        </p:txBody>
      </p:sp>
      <p:sp>
        <p:nvSpPr>
          <p:cNvPr id="68" name="Abgerundetes Rechteck 67">
            <a:hlinkClick r:id="rId40" action="ppaction://hlinksldjump"/>
          </p:cNvPr>
          <p:cNvSpPr/>
          <p:nvPr/>
        </p:nvSpPr>
        <p:spPr>
          <a:xfrm>
            <a:off x="7524016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Hafer</a:t>
            </a:r>
          </a:p>
        </p:txBody>
      </p:sp>
      <p:sp>
        <p:nvSpPr>
          <p:cNvPr id="69" name="Abgerundetes Rechteck 68">
            <a:hlinkClick r:id="rId41" action="ppaction://hlinksldjump"/>
          </p:cNvPr>
          <p:cNvSpPr/>
          <p:nvPr/>
        </p:nvSpPr>
        <p:spPr>
          <a:xfrm>
            <a:off x="8280000" y="5400000"/>
            <a:ext cx="648000" cy="288000"/>
          </a:xfrm>
          <a:prstGeom prst="roundRect">
            <a:avLst/>
          </a:prstGeom>
          <a:gradFill flip="none" rotWithShape="1">
            <a:gsLst>
              <a:gs pos="77000">
                <a:srgbClr val="FFFF99"/>
              </a:gs>
              <a:gs pos="0">
                <a:srgbClr val="FFFF99"/>
              </a:gs>
              <a:gs pos="100000">
                <a:schemeClr val="bg1">
                  <a:lumMod val="7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 err="1">
                <a:solidFill>
                  <a:srgbClr val="0000FF"/>
                </a:solidFill>
              </a:rPr>
              <a:t>Triticale</a:t>
            </a:r>
            <a:endParaRPr lang="de-DE" sz="900" b="1" dirty="0">
              <a:solidFill>
                <a:srgbClr val="0000FF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36000" y="5220000"/>
            <a:ext cx="432000" cy="2520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200" dirty="0">
                <a:solidFill>
                  <a:srgbClr val="FF0000"/>
                </a:solidFill>
              </a:rPr>
              <a:t>NEU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360000" y="5400000"/>
            <a:ext cx="1460382" cy="384721"/>
          </a:xfrm>
          <a:prstGeom prst="rect">
            <a:avLst/>
          </a:prstGeom>
          <a:noFill/>
        </p:spPr>
        <p:txBody>
          <a:bodyPr wrap="none" lIns="72000" tIns="0" rIns="72000" bIns="0" rtlCol="0">
            <a:spAutoFit/>
          </a:bodyPr>
          <a:lstStyle/>
          <a:p>
            <a:r>
              <a:rPr lang="de-DE" sz="1400" b="1" dirty="0">
                <a:solidFill>
                  <a:schemeClr val="bg1"/>
                </a:solidFill>
              </a:rPr>
              <a:t>Flächen &amp; Erträge</a:t>
            </a:r>
            <a:br>
              <a:rPr lang="de-DE" sz="1400" b="1" dirty="0">
                <a:solidFill>
                  <a:schemeClr val="bg1"/>
                </a:solidFill>
              </a:rPr>
            </a:br>
            <a:r>
              <a:rPr lang="de-DE" sz="1050" b="1" i="1" dirty="0">
                <a:solidFill>
                  <a:schemeClr val="bg1"/>
                </a:solidFill>
              </a:rPr>
              <a:t>(Entwicklungstrend)</a:t>
            </a:r>
          </a:p>
        </p:txBody>
      </p:sp>
      <p:sp>
        <p:nvSpPr>
          <p:cNvPr id="72" name="Abgerundetes Rechteck 71">
            <a:hlinkClick r:id="rId42" action="ppaction://hlinksldjump"/>
          </p:cNvPr>
          <p:cNvSpPr/>
          <p:nvPr/>
        </p:nvSpPr>
        <p:spPr>
          <a:xfrm>
            <a:off x="4500072" y="1259444"/>
            <a:ext cx="1800000" cy="288000"/>
          </a:xfrm>
          <a:prstGeom prst="roundRect">
            <a:avLst>
              <a:gd name="adj" fmla="val 32949"/>
            </a:avLst>
          </a:prstGeom>
          <a:gradFill flip="none" rotWithShape="1">
            <a:gsLst>
              <a:gs pos="0">
                <a:srgbClr val="FFFF99"/>
              </a:gs>
              <a:gs pos="80000">
                <a:srgbClr val="FFFF99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0" bIns="0" rtlCol="0" anchor="ctr"/>
          <a:lstStyle/>
          <a:p>
            <a:pPr algn="ctr"/>
            <a:r>
              <a:rPr lang="de-DE" sz="900" b="1" dirty="0">
                <a:solidFill>
                  <a:srgbClr val="0000FF"/>
                </a:solidFill>
              </a:rPr>
              <a:t>EU – 27       Bilanz: </a:t>
            </a:r>
            <a:r>
              <a:rPr lang="de-DE" sz="1200" b="1" dirty="0">
                <a:solidFill>
                  <a:srgbClr val="0000FF"/>
                </a:solidFill>
              </a:rPr>
              <a:t>2024/25</a:t>
            </a:r>
          </a:p>
        </p:txBody>
      </p:sp>
    </p:spTree>
    <p:extLst>
      <p:ext uri="{BB962C8B-B14F-4D97-AF65-F5344CB8AC3E}">
        <p14:creationId xmlns:p14="http://schemas.microsoft.com/office/powerpoint/2010/main" val="2106603050"/>
      </p:ext>
    </p:extLst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5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AFEFBFA-0BAD-2FE7-E45E-2809CF1AB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29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25909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D46868F-87E3-C032-2957-52E6623B3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61072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38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Weizen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EC43E3B-C8BB-A43B-2A5C-CF9F51B85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59707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42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8B7CC4A-D395-61FC-5D96-24DFC3C69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41035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A5D966C-A910-0634-B39F-44D495A1D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7787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0E1125C-7BA1-E71C-15BC-D83C73B94D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55323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343A5A-4ECC-328A-9F58-D63F801B8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5518"/>
      </p:ext>
    </p:ext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27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347CFF-56AD-AAB8-0B86-0AB55D4B3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7014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28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1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C61F3D6-0EDF-2F33-A406-1CB782AEF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0368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42D3F0E-C604-DFE1-AE79-0BB555182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42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82200"/>
      </p:ext>
    </p:ext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29</a:t>
            </a:fld>
            <a:endParaRPr lang="de-DE" dirty="0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1D18183-5C0D-AEC9-5210-C35DE9019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29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9658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nach Arten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4800" b="1" dirty="0">
                <a:solidFill>
                  <a:srgbClr val="FF0000"/>
                </a:solidFill>
              </a:rPr>
              <a:t>2025/26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8EB3EF3-FD99-5D83-1503-5821D6565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5433"/>
      </p:ext>
    </p:extLst>
  </p:cSld>
  <p:clrMapOvr>
    <a:masterClrMapping/>
  </p:clrMapOvr>
  <p:transition spd="slow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11C841D-234C-25E2-7AFE-6C9D417DC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517160"/>
      </p:ext>
    </p:ext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1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Mais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3CCC560F-EA11-0A7B-35EE-E7080D488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07630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85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87AA83-219F-A19E-FB58-4424582FA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56970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509A688-9880-E313-31EB-2FEEF0A14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92903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063C07A-8FC1-FD7B-18AC-FA8F77B7B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141593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350B777-D6DE-C07E-B055-7E473EC75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849503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77036" y="900000"/>
            <a:ext cx="40454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D67358-1171-CC5D-E188-8162C3D40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469651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123062" y="360000"/>
            <a:ext cx="33534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Exporte &amp; Importe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2C7085-E35F-DE8B-2199-B24CA0C48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47503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914466" y="900000"/>
            <a:ext cx="57706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</a:p>
          <a:p>
            <a:pPr algn="ctr"/>
            <a:r>
              <a:rPr lang="de-DE" sz="3200" b="1" dirty="0">
                <a:solidFill>
                  <a:srgbClr val="0000FF"/>
                </a:solidFill>
              </a:rPr>
              <a:t>Endbestände / stock-</a:t>
            </a:r>
            <a:r>
              <a:rPr lang="de-DE" sz="3200" b="1" dirty="0" err="1">
                <a:solidFill>
                  <a:srgbClr val="0000FF"/>
                </a:solidFill>
              </a:rPr>
              <a:t>to</a:t>
            </a:r>
            <a:r>
              <a:rPr lang="de-DE" sz="3200" b="1" dirty="0">
                <a:solidFill>
                  <a:srgbClr val="0000FF"/>
                </a:solidFill>
              </a:rPr>
              <a:t>-</a:t>
            </a:r>
            <a:r>
              <a:rPr lang="de-DE" sz="3200" b="1" dirty="0" err="1">
                <a:solidFill>
                  <a:srgbClr val="0000FF"/>
                </a:solidFill>
              </a:rPr>
              <a:t>use</a:t>
            </a:r>
            <a:r>
              <a:rPr lang="de-DE" sz="3200" b="1" dirty="0">
                <a:solidFill>
                  <a:srgbClr val="0000FF"/>
                </a:solidFill>
              </a:rPr>
              <a:t>-ratio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A96E040-AED4-221E-EFCA-681843F94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292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87891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39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793643" y="900000"/>
            <a:ext cx="40122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Selbstversorgungsgrad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8E16F07-58EF-E612-FD10-B4B808E3E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1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480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420000" y="900000"/>
            <a:ext cx="53485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nach Arten</a:t>
            </a: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9285F3E-27BC-7A3D-6E63-9C6CFF334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424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306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Gerste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A192D40C-1608-17DF-F3EF-9331953D89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2258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071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Roggen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BA5CDC-D3D3-4D84-9AD8-E81514CE5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135332"/>
      </p:ext>
    </p:extLst>
  </p:cSld>
  <p:clrMapOvr>
    <a:masterClrMapping/>
  </p:clrMapOvr>
  <p:transition spd="slow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01036FD-7CC4-00F8-7BAA-F8138DA43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22745"/>
      </p:ext>
    </p:extLst>
  </p:cSld>
  <p:clrMapOvr>
    <a:masterClrMapping/>
  </p:clrMapOvr>
  <p:transition spd="slow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A4A538-82E0-6ECA-C5DE-79EC0779D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03330"/>
      </p:ext>
    </p:extLst>
  </p:cSld>
  <p:clrMapOvr>
    <a:masterClrMapping/>
  </p:clrMapOvr>
  <p:transition spd="slow"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86127E2C-4635-88DE-34FC-F909BB95EB48}"/>
              </a:ext>
            </a:extLst>
          </p:cNvPr>
          <p:cNvGraphicFramePr>
            <a:graphicFrameLocks noGrp="1"/>
          </p:cNvGraphicFramePr>
          <p:nvPr/>
        </p:nvGraphicFramePr>
        <p:xfrm>
          <a:off x="-14736763" y="-8320088"/>
          <a:ext cx="1817096" cy="435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020">
                  <a:extLst>
                    <a:ext uri="{9D8B030D-6E8A-4147-A177-3AD203B41FA5}">
                      <a16:colId xmlns:a16="http://schemas.microsoft.com/office/drawing/2014/main" val="2992221736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214198973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665160437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457988656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860914636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821419263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403633402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4125845978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003492663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543143656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784619341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037906788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4123336972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501659955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122290740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794024607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787728711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754140198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926632501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3926500350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523611283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032250844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037934732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243296629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871766178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530479381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863585815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2859564950"/>
                    </a:ext>
                  </a:extLst>
                </a:gridCol>
                <a:gridCol w="59967">
                  <a:extLst>
                    <a:ext uri="{9D8B030D-6E8A-4147-A177-3AD203B41FA5}">
                      <a16:colId xmlns:a16="http://schemas.microsoft.com/office/drawing/2014/main" val="1321639252"/>
                    </a:ext>
                  </a:extLst>
                </a:gridCol>
              </a:tblGrid>
              <a:tr h="57142">
                <a:tc gridSpan="2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34802"/>
                  </a:ext>
                </a:extLst>
              </a:tr>
              <a:tr h="71312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EU 27 - Roggen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16724879"/>
                  </a:ext>
                </a:extLst>
              </a:tr>
              <a:tr h="2879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486917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698304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27625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251108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51329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98306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870363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9865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166864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5869269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567243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868658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44467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038100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87656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31135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701781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408247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488086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2833943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50428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277530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258881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68119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30399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25158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922325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77947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05037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23364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94751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639030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900376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56154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91373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18486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617004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73521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50973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06584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84148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87283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93663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49570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549384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6271108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89434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9824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180757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280920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773480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930018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9609923"/>
                  </a:ext>
                </a:extLst>
              </a:tr>
              <a:tr h="18285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9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Quelle: EU-Kommission, eigene Berechnungen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1188271"/>
                  </a:ext>
                </a:extLst>
              </a:tr>
              <a:tr h="4571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Stand: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Dez 25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0050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034786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594941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664599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603294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08170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Dez.25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563522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>
                          <a:effectLst/>
                        </a:rPr>
                        <a:t> </a:t>
                      </a:r>
                      <a:endParaRPr lang="de-DE" sz="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38645"/>
                  </a:ext>
                </a:extLst>
              </a:tr>
              <a:tr h="3828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100" u="none" strike="noStrike" dirty="0">
                          <a:effectLst/>
                        </a:rPr>
                        <a:t> </a:t>
                      </a:r>
                      <a:endParaRPr lang="de-DE" sz="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500286"/>
                  </a:ext>
                </a:extLst>
              </a:tr>
            </a:tbl>
          </a:graphicData>
        </a:graphic>
      </p:graphicFrame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5185593"/>
              </p:ext>
            </p:extLst>
          </p:nvPr>
        </p:nvGraphicFramePr>
        <p:xfrm>
          <a:off x="11628438" y="-623888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0000000-0008-0000-07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367603"/>
              </p:ext>
            </p:extLst>
          </p:nvPr>
        </p:nvGraphicFramePr>
        <p:xfrm>
          <a:off x="11628438" y="1708150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00000000-0008-0000-07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910050"/>
              </p:ext>
            </p:extLst>
          </p:nvPr>
        </p:nvGraphicFramePr>
        <p:xfrm>
          <a:off x="11628438" y="4040188"/>
          <a:ext cx="12252325" cy="233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00000000-0008-0000-07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83644"/>
              </p:ext>
            </p:extLst>
          </p:nvPr>
        </p:nvGraphicFramePr>
        <p:xfrm>
          <a:off x="11628438" y="8702675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00000000-0008-0000-07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545255"/>
              </p:ext>
            </p:extLst>
          </p:nvPr>
        </p:nvGraphicFramePr>
        <p:xfrm>
          <a:off x="11628438" y="11034713"/>
          <a:ext cx="12252325" cy="207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00000000-0008-0000-07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824315"/>
              </p:ext>
            </p:extLst>
          </p:nvPr>
        </p:nvGraphicFramePr>
        <p:xfrm>
          <a:off x="11628438" y="13107988"/>
          <a:ext cx="12252325" cy="207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00000000-0008-0000-07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238156"/>
              </p:ext>
            </p:extLst>
          </p:nvPr>
        </p:nvGraphicFramePr>
        <p:xfrm>
          <a:off x="11628438" y="6370638"/>
          <a:ext cx="12252325" cy="233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28C900DC-EBA2-338D-9AFB-1369065C43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80875"/>
      </p:ext>
    </p:extLst>
  </p:cSld>
  <p:clrMapOvr>
    <a:masterClrMapping/>
  </p:clrMapOvr>
  <p:transition spd="slow">
    <p:wipe dir="r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Roggen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DC8B24C-258B-1C4A-B298-BE3EE4C4D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79377"/>
      </p:ext>
    </p:ext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1587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Hafer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3CB7BE5-290D-9018-607D-D671EA1E5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38871"/>
      </p:ext>
    </p:ext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958403079"/>
              </p:ext>
            </p:extLst>
          </p:nvPr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446791"/>
              </p:ext>
            </p:extLst>
          </p:nvPr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076820"/>
              </p:ext>
            </p:extLst>
          </p:nvPr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410025"/>
              </p:ext>
            </p:extLst>
          </p:nvPr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490610"/>
              </p:ext>
            </p:extLst>
          </p:nvPr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736673"/>
              </p:ext>
            </p:extLst>
          </p:nvPr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3778406"/>
              </p:ext>
            </p:extLst>
          </p:nvPr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A1799CB-789D-4CBA-8665-9968559D8D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765542"/>
      </p:ext>
    </p:ext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-14316075" y="-7877175"/>
          <a:ext cx="1805477" cy="55891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721">
                  <a:extLst>
                    <a:ext uri="{9D8B030D-6E8A-4147-A177-3AD203B41FA5}">
                      <a16:colId xmlns:a16="http://schemas.microsoft.com/office/drawing/2014/main" val="70785295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71506391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03749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92644545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470938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726166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6709246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67129294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5066904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0039005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685321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4992078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3792119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59882972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27232662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200041478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0427041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098329353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75017037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83485033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19788217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4285660936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515649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92281269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74602501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76035004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3983766470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326625828"/>
                    </a:ext>
                  </a:extLst>
                </a:gridCol>
                <a:gridCol w="60527">
                  <a:extLst>
                    <a:ext uri="{9D8B030D-6E8A-4147-A177-3AD203B41FA5}">
                      <a16:colId xmlns:a16="http://schemas.microsoft.com/office/drawing/2014/main" val="107333440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/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422295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99898945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0508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44800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98406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530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631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270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9616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7320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812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6731652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18795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47922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002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632187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63065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619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76339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425918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87689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8743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1174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032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28048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615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0297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5354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925621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193569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54322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915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9763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77112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72726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4592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8354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3641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7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81820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4445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2443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2409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76745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249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76681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327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105403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334183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5463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81304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172774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21133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10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1705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80082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10"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70351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e-DE" sz="200" u="none" strike="noStrike">
                          <a:effectLst/>
                        </a:rPr>
                        <a:t>Stand: 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02076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0937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44200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65609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94763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7937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de-DE" sz="200" u="none" strike="noStrike">
                          <a:effectLst/>
                        </a:rPr>
                        <a:t>Mrz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24422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8262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/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09669"/>
                  </a:ext>
                </a:extLst>
              </a:tr>
            </a:tbl>
          </a:graphicData>
        </a:graphic>
      </p:graphicFrame>
      <p:graphicFrame>
        <p:nvGraphicFramePr>
          <p:cNvPr id="8" name="Diagramm 7"/>
          <p:cNvGraphicFramePr/>
          <p:nvPr/>
        </p:nvGraphicFramePr>
        <p:xfrm>
          <a:off x="11534775" y="-3714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Diagramm 8"/>
          <p:cNvGraphicFramePr>
            <a:graphicFrameLocks/>
          </p:cNvGraphicFramePr>
          <p:nvPr/>
        </p:nvGraphicFramePr>
        <p:xfrm>
          <a:off x="11534775" y="18573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Diagramm 9"/>
          <p:cNvGraphicFramePr>
            <a:graphicFrameLocks/>
          </p:cNvGraphicFramePr>
          <p:nvPr/>
        </p:nvGraphicFramePr>
        <p:xfrm>
          <a:off x="11534775" y="40862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m 10"/>
          <p:cNvGraphicFramePr>
            <a:graphicFrameLocks/>
          </p:cNvGraphicFramePr>
          <p:nvPr/>
        </p:nvGraphicFramePr>
        <p:xfrm>
          <a:off x="11534775" y="854392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Diagramm 11"/>
          <p:cNvGraphicFramePr>
            <a:graphicFrameLocks/>
          </p:cNvGraphicFramePr>
          <p:nvPr/>
        </p:nvGraphicFramePr>
        <p:xfrm>
          <a:off x="11534775" y="107727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3" name="Diagramm 12"/>
          <p:cNvGraphicFramePr>
            <a:graphicFrameLocks/>
          </p:cNvGraphicFramePr>
          <p:nvPr/>
        </p:nvGraphicFramePr>
        <p:xfrm>
          <a:off x="11534775" y="12753975"/>
          <a:ext cx="119253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4" name="Diagramm 13"/>
          <p:cNvGraphicFramePr>
            <a:graphicFrameLocks/>
          </p:cNvGraphicFramePr>
          <p:nvPr/>
        </p:nvGraphicFramePr>
        <p:xfrm>
          <a:off x="11534775" y="6315075"/>
          <a:ext cx="11925300" cy="222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Abgerundetes Rechteck 16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79333B1-B00E-6D6C-2E5D-108A20FE3AA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04447"/>
      </p:ext>
    </p:ext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49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61B47C1-22FE-CFE4-604D-1F9804AFDBC5}"/>
              </a:ext>
            </a:extLst>
          </p:cNvPr>
          <p:cNvGraphicFramePr>
            <a:graphicFrameLocks noGrp="1"/>
          </p:cNvGraphicFramePr>
          <p:nvPr/>
        </p:nvGraphicFramePr>
        <p:xfrm>
          <a:off x="-14736763" y="-8320088"/>
          <a:ext cx="1864094" cy="537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590">
                  <a:extLst>
                    <a:ext uri="{9D8B030D-6E8A-4147-A177-3AD203B41FA5}">
                      <a16:colId xmlns:a16="http://schemas.microsoft.com/office/drawing/2014/main" val="2513519445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17411269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60314550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620385911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64558762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974541751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25732581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3302714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712285371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55922281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23782780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417308928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28962844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12283896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051988932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950707014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718217618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884241818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3608496826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026310458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968464009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689960287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68689723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408028528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254892503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488535925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643067570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2764289349"/>
                    </a:ext>
                  </a:extLst>
                </a:gridCol>
                <a:gridCol w="61518">
                  <a:extLst>
                    <a:ext uri="{9D8B030D-6E8A-4147-A177-3AD203B41FA5}">
                      <a16:colId xmlns:a16="http://schemas.microsoft.com/office/drawing/2014/main" val="1796190785"/>
                    </a:ext>
                  </a:extLst>
                </a:gridCol>
              </a:tblGrid>
              <a:tr h="58620">
                <a:tc gridSpan="29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Verlauf der monatlichen Schätzungen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281543"/>
                  </a:ext>
                </a:extLst>
              </a:tr>
              <a:tr h="61902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EU 27 - Hafer  (2023/24)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400" u="none" strike="noStrike">
                          <a:effectLst/>
                        </a:rPr>
                        <a:t> </a:t>
                      </a:r>
                      <a:endParaRPr lang="de-DE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© Werner Schmid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6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346237"/>
                  </a:ext>
                </a:extLst>
              </a:tr>
              <a:tr h="2954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Erzeugung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479350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167580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140914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67518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14873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20931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44808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267038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32500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Binnenverbrauch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12171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9879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6498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43224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398435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21960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7341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129516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853320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Exporte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324291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35338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44034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91180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46037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07021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88726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497811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406776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5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Importe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760025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86907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03195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383542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56888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3411176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19823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73385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278347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 Mio.t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6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Endbestände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248476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72501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4189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1458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44091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641849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51280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9005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365774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stock-to-use-ratio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933246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40381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81796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75505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53571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98561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8332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091294"/>
                  </a:ext>
                </a:extLst>
              </a:tr>
              <a:tr h="18758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gridSpan="9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Selbstversorgungsgrad 2023/24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300" u="none" strike="noStrike">
                          <a:effectLst/>
                        </a:rPr>
                        <a:t> </a:t>
                      </a:r>
                      <a:endParaRPr lang="de-DE" sz="3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Quelle: EU-Kommission, eigene Berechnungen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334498"/>
                  </a:ext>
                </a:extLst>
              </a:tr>
              <a:tr h="4689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Stand: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34347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427780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582793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001717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870222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79460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Mrz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Apr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Mai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Jun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Jul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Aug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Sep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Okt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Nov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23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Jan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Mrz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Apr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Mai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Jun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Jul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Aug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Sep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Okt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Nov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 24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Jan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Feb 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Dez.25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rowSpan="3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vert="vert27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309378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>
                          <a:effectLst/>
                        </a:rPr>
                        <a:t> </a:t>
                      </a:r>
                      <a:endParaRPr lang="de-DE" sz="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128265"/>
                  </a:ext>
                </a:extLst>
              </a:tr>
              <a:tr h="392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200" u="none" strike="noStrike" dirty="0">
                          <a:effectLst/>
                        </a:rPr>
                        <a:t> </a:t>
                      </a:r>
                      <a:endParaRPr lang="de-DE" sz="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852630"/>
                  </a:ext>
                </a:extLst>
              </a:tr>
            </a:tbl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9356175"/>
              </p:ext>
            </p:extLst>
          </p:nvPr>
        </p:nvGraphicFramePr>
        <p:xfrm>
          <a:off x="11628438" y="-623888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00000000-0008-0000-07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171209"/>
              </p:ext>
            </p:extLst>
          </p:nvPr>
        </p:nvGraphicFramePr>
        <p:xfrm>
          <a:off x="11628438" y="1708150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00000000-0008-0000-07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340721"/>
              </p:ext>
            </p:extLst>
          </p:nvPr>
        </p:nvGraphicFramePr>
        <p:xfrm>
          <a:off x="11628438" y="4040188"/>
          <a:ext cx="12252325" cy="2330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00000000-0008-0000-07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99629"/>
              </p:ext>
            </p:extLst>
          </p:nvPr>
        </p:nvGraphicFramePr>
        <p:xfrm>
          <a:off x="11628438" y="8702675"/>
          <a:ext cx="12252325" cy="233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00000000-0008-0000-07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830273"/>
              </p:ext>
            </p:extLst>
          </p:nvPr>
        </p:nvGraphicFramePr>
        <p:xfrm>
          <a:off x="11628438" y="11034713"/>
          <a:ext cx="12252325" cy="207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Diagramm 11">
            <a:extLst>
              <a:ext uri="{FF2B5EF4-FFF2-40B4-BE49-F238E27FC236}">
                <a16:creationId xmlns:a16="http://schemas.microsoft.com/office/drawing/2014/main" id="{00000000-0008-0000-07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397322"/>
              </p:ext>
            </p:extLst>
          </p:nvPr>
        </p:nvGraphicFramePr>
        <p:xfrm>
          <a:off x="11628438" y="13107988"/>
          <a:ext cx="12252325" cy="207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00000000-0008-0000-07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334483"/>
              </p:ext>
            </p:extLst>
          </p:nvPr>
        </p:nvGraphicFramePr>
        <p:xfrm>
          <a:off x="11628438" y="6370638"/>
          <a:ext cx="12252325" cy="233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18AA70E4-1DC9-E36C-F1A9-883338B586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327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>
                <a:solidFill>
                  <a:srgbClr val="0000FF"/>
                </a:solidFill>
              </a:rPr>
              <a:t>Getreide gesamt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8BCA35D-CD13-EA68-FC75-92975E189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967298"/>
      </p:ext>
    </p:extLst>
  </p:cSld>
  <p:clrMapOvr>
    <a:masterClrMapping/>
  </p:clrMapOvr>
  <p:transition spd="slow">
    <p:wipe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50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Hafer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2ED45EC-1DD6-E21F-F210-C73980FBCB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5533"/>
      </p:ext>
    </p:extLst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51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2210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dirty="0" err="1">
                <a:solidFill>
                  <a:srgbClr val="0000FF"/>
                </a:solidFill>
              </a:rPr>
              <a:t>Triticale</a:t>
            </a:r>
            <a:endParaRPr lang="de-DE" sz="4800" b="1" dirty="0">
              <a:solidFill>
                <a:srgbClr val="0000FF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535F02A-BB0E-3F63-DC66-C7B2FB92D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38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16781"/>
      </p:ext>
    </p:extLst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52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EC44A74-8EC8-9A36-1330-C8542EAC9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2923"/>
      </p:ext>
    </p:extLst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53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A448651-6DF9-0A30-C4F6-8D16A6579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31735"/>
      </p:ext>
    </p:extLst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54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/>
          </a:p>
          <a:p>
            <a:r>
              <a:rPr lang="de-DE" sz="4800" b="1" dirty="0"/>
              <a:t>2023/24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28DBB38-9F18-9461-9D19-C9989694E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85088"/>
      </p:ext>
    </p:extLst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55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203340" y="900000"/>
            <a:ext cx="31928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 err="1">
                <a:solidFill>
                  <a:srgbClr val="0000FF"/>
                </a:solidFill>
              </a:rPr>
              <a:t>Triticale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Flächen &amp; Erträge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6280000"/>
            <a:ext cx="9000000" cy="35102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FD3B818-C259-EB36-DECC-807A2D741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2520000"/>
            <a:ext cx="9000000" cy="30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19362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FF0000"/>
              </a:solidFill>
            </a:endParaRPr>
          </a:p>
          <a:p>
            <a:r>
              <a:rPr lang="de-DE" sz="4800" b="1" dirty="0">
                <a:solidFill>
                  <a:srgbClr val="FF0000"/>
                </a:solidFill>
              </a:rPr>
              <a:t>2025/26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AA1B93D-5C85-9F4E-18CE-F4503429A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8738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800" b="1" dirty="0">
              <a:solidFill>
                <a:srgbClr val="0000FF"/>
              </a:solidFill>
            </a:endParaRPr>
          </a:p>
          <a:p>
            <a:r>
              <a:rPr lang="de-DE" sz="4800" b="1" dirty="0">
                <a:solidFill>
                  <a:srgbClr val="0000FF"/>
                </a:solidFill>
              </a:rPr>
              <a:t>2024/25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360000" y="4500000"/>
            <a:ext cx="1800000" cy="288032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zum Vorjahr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CD74A7-EF82-AA45-2C6B-53E3AB734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517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60000" y="2520000"/>
            <a:ext cx="288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4800" b="1">
                <a:solidFill>
                  <a:srgbClr val="0000FF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2023/24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11C9F81-865B-73A4-3F4A-0FE32A969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0" y="108000"/>
            <a:ext cx="4788000" cy="6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941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7EEEB-D1EE-4E47-87C0-6771D1A400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Abgerundetes Rechteck 5">
            <a:hlinkClick r:id="rId2" action="ppaction://hlinksldjump"/>
          </p:cNvPr>
          <p:cNvSpPr/>
          <p:nvPr/>
        </p:nvSpPr>
        <p:spPr>
          <a:xfrm>
            <a:off x="36000" y="36000"/>
            <a:ext cx="936000" cy="432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80000">
                <a:schemeClr val="bg1"/>
              </a:gs>
              <a:gs pos="90000">
                <a:srgbClr val="FF0000"/>
              </a:gs>
              <a:gs pos="100000">
                <a:schemeClr val="bg1">
                  <a:lumMod val="65000"/>
                </a:schemeClr>
              </a:gs>
            </a:gsLst>
            <a:path path="rect">
              <a:fillToRect l="50000" t="50000" r="50000" b="50000"/>
            </a:path>
            <a:tileRect/>
          </a:gra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dirty="0">
                <a:solidFill>
                  <a:schemeClr val="tx1"/>
                </a:solidFill>
              </a:rPr>
              <a:t>&gt;&gt;&gt;  </a:t>
            </a:r>
            <a:r>
              <a:rPr lang="de-DE" sz="1100" dirty="0">
                <a:solidFill>
                  <a:schemeClr val="tx1"/>
                </a:solidFill>
                <a:hlinkClick r:id="rId2" action="ppaction://hlinksldjump"/>
              </a:rPr>
              <a:t>zum</a:t>
            </a:r>
            <a:br>
              <a:rPr lang="de-DE" sz="1100" dirty="0">
                <a:solidFill>
                  <a:schemeClr val="tx1"/>
                </a:solidFill>
              </a:rPr>
            </a:br>
            <a:r>
              <a:rPr lang="de-DE" sz="1100" dirty="0">
                <a:solidFill>
                  <a:schemeClr val="tx1"/>
                </a:solidFill>
              </a:rPr>
              <a:t>Hauptmenü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0" y="900000"/>
            <a:ext cx="43995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00FF"/>
                </a:solidFill>
              </a:rPr>
              <a:t>Getreide gesamt</a:t>
            </a:r>
            <a:br>
              <a:rPr lang="de-DE" sz="4800" b="1" dirty="0">
                <a:solidFill>
                  <a:srgbClr val="0000FF"/>
                </a:solidFill>
              </a:rPr>
            </a:br>
            <a:r>
              <a:rPr lang="de-DE" sz="3200" b="1" dirty="0">
                <a:solidFill>
                  <a:srgbClr val="0000FF"/>
                </a:solidFill>
              </a:rPr>
              <a:t>Erzeugung / Verbrauch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B989D61-C605-8462-4F17-4CB39FC9E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" y="2520000"/>
            <a:ext cx="900000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200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Larissa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400" b="1" dirty="0" smtClean="0">
            <a:solidFill>
              <a:srgbClr val="FF000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8154</Words>
  <Application>Microsoft Office PowerPoint</Application>
  <PresentationFormat>Bildschirmpräsentation (4:3)</PresentationFormat>
  <Paragraphs>7091</Paragraphs>
  <Slides>55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59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LGL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Schmid, Werner (LEL)</dc:creator>
  <cp:lastModifiedBy>Werner Schmid</cp:lastModifiedBy>
  <cp:revision>1538</cp:revision>
  <cp:lastPrinted>2024-12-27T10:13:04Z</cp:lastPrinted>
  <dcterms:created xsi:type="dcterms:W3CDTF">2019-08-22T11:48:22Z</dcterms:created>
  <dcterms:modified xsi:type="dcterms:W3CDTF">2025-12-19T14:43:19Z</dcterms:modified>
</cp:coreProperties>
</file>