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347" r:id="rId2"/>
    <p:sldId id="256" r:id="rId3"/>
    <p:sldId id="348" r:id="rId4"/>
    <p:sldId id="386" r:id="rId5"/>
    <p:sldId id="349" r:id="rId6"/>
    <p:sldId id="394" r:id="rId7"/>
    <p:sldId id="395" r:id="rId8"/>
    <p:sldId id="350" r:id="rId9"/>
    <p:sldId id="351" r:id="rId10"/>
    <p:sldId id="353" r:id="rId11"/>
    <p:sldId id="354" r:id="rId12"/>
    <p:sldId id="352" r:id="rId13"/>
    <p:sldId id="396" r:id="rId14"/>
    <p:sldId id="355" r:id="rId15"/>
    <p:sldId id="356" r:id="rId16"/>
    <p:sldId id="397" r:id="rId17"/>
    <p:sldId id="388" r:id="rId18"/>
    <p:sldId id="368" r:id="rId19"/>
    <p:sldId id="369" r:id="rId20"/>
    <p:sldId id="370" r:id="rId21"/>
    <p:sldId id="372" r:id="rId22"/>
    <p:sldId id="398" r:id="rId23"/>
    <p:sldId id="357" r:id="rId24"/>
    <p:sldId id="358" r:id="rId25"/>
    <p:sldId id="399" r:id="rId26"/>
    <p:sldId id="389" r:id="rId27"/>
    <p:sldId id="373" r:id="rId28"/>
    <p:sldId id="385" r:id="rId29"/>
    <p:sldId id="375" r:id="rId30"/>
    <p:sldId id="377" r:id="rId31"/>
    <p:sldId id="400" r:id="rId32"/>
    <p:sldId id="359" r:id="rId33"/>
    <p:sldId id="360" r:id="rId34"/>
    <p:sldId id="401" r:id="rId35"/>
    <p:sldId id="390" r:id="rId36"/>
    <p:sldId id="378" r:id="rId37"/>
    <p:sldId id="379" r:id="rId38"/>
    <p:sldId id="380" r:id="rId39"/>
    <p:sldId id="382" r:id="rId40"/>
    <p:sldId id="402" r:id="rId41"/>
    <p:sldId id="361" r:id="rId42"/>
    <p:sldId id="362" r:id="rId43"/>
    <p:sldId id="403" r:id="rId44"/>
    <p:sldId id="391" r:id="rId45"/>
    <p:sldId id="406" r:id="rId46"/>
    <p:sldId id="363" r:id="rId47"/>
    <p:sldId id="364" r:id="rId48"/>
    <p:sldId id="404" r:id="rId49"/>
    <p:sldId id="392" r:id="rId50"/>
    <p:sldId id="407" r:id="rId51"/>
    <p:sldId id="365" r:id="rId52"/>
    <p:sldId id="366" r:id="rId53"/>
    <p:sldId id="405" r:id="rId54"/>
    <p:sldId id="393" r:id="rId55"/>
    <p:sldId id="408" r:id="rId56"/>
  </p:sldIdLst>
  <p:sldSz cx="9144000" cy="6858000" type="screen4x3"/>
  <p:notesSz cx="6886575" cy="100171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ED9FFF"/>
    <a:srgbClr val="FFCD9B"/>
    <a:srgbClr val="FFFF99"/>
    <a:srgbClr val="00FF00"/>
    <a:srgbClr val="FFBEFF"/>
    <a:srgbClr val="FFC1FF"/>
    <a:srgbClr val="FF99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6395" autoAdjust="0"/>
  </p:normalViewPr>
  <p:slideViewPr>
    <p:cSldViewPr>
      <p:cViewPr varScale="1">
        <p:scale>
          <a:sx n="95" d="100"/>
          <a:sy n="95" d="100"/>
        </p:scale>
        <p:origin x="3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47966421552684E-2"/>
          <c:y val="0.22206519056912755"/>
          <c:w val="0.87068610433280502"/>
          <c:h val="0.66482760167799537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Verlauf_Schätzungen!$C$38</c:f>
              <c:strCache>
                <c:ptCount val="1"/>
                <c:pt idx="0">
                  <c:v>Produktion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</c:spPr>
          </c:marker>
          <c:dLbls>
            <c:spPr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Verlauf_Schätzungen!$H$38:$AG$38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10.816000000000001</c:v>
                </c:pt>
                <c:pt idx="2">
                  <c:v>10.839</c:v>
                </c:pt>
                <c:pt idx="3">
                  <c:v>10.683</c:v>
                </c:pt>
                <c:pt idx="4">
                  <c:v>11.105</c:v>
                </c:pt>
                <c:pt idx="5">
                  <c:v>10.994999999999999</c:v>
                </c:pt>
                <c:pt idx="6">
                  <c:v>11.000999999999999</c:v>
                </c:pt>
                <c:pt idx="7">
                  <c:v>11.058</c:v>
                </c:pt>
                <c:pt idx="8">
                  <c:v>10.99</c:v>
                </c:pt>
                <c:pt idx="9">
                  <c:v>10.968999999999999</c:v>
                </c:pt>
                <c:pt idx="10">
                  <c:v>10.984999999999999</c:v>
                </c:pt>
                <c:pt idx="11">
                  <c:v>11.052</c:v>
                </c:pt>
                <c:pt idx="12">
                  <c:v>11.009</c:v>
                </c:pt>
                <c:pt idx="13">
                  <c:v>11.009</c:v>
                </c:pt>
                <c:pt idx="14">
                  <c:v>11.009</c:v>
                </c:pt>
                <c:pt idx="15">
                  <c:v>10.941000000000001</c:v>
                </c:pt>
                <c:pt idx="16">
                  <c:v>10.941000000000001</c:v>
                </c:pt>
                <c:pt idx="17">
                  <c:v>10.941000000000001</c:v>
                </c:pt>
                <c:pt idx="18">
                  <c:v>10.941000000000001</c:v>
                </c:pt>
                <c:pt idx="19">
                  <c:v>10.941000000000001</c:v>
                </c:pt>
                <c:pt idx="20">
                  <c:v>10.824999999999999</c:v>
                </c:pt>
                <c:pt idx="21">
                  <c:v>10.75</c:v>
                </c:pt>
                <c:pt idx="22">
                  <c:v>10.75</c:v>
                </c:pt>
                <c:pt idx="23">
                  <c:v>10.75</c:v>
                </c:pt>
                <c:pt idx="24">
                  <c:v>10.75</c:v>
                </c:pt>
                <c:pt idx="25">
                  <c:v>10.75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14-468E-A176-95DAEB434D2F}"/>
            </c:ext>
          </c:extLst>
        </c:ser>
        <c:ser>
          <c:idx val="1"/>
          <c:order val="1"/>
          <c:tx>
            <c:strRef>
              <c:f>Verlauf_Schätzungen!$C$39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Verlauf_Schätzungen!$H$39:$AG$39</c:f>
              <c:numCache>
                <c:formatCode>General</c:formatCode>
                <c:ptCount val="26"/>
                <c:pt idx="0" formatCode="#,##0.0;[Red]\-\ #,##0.0;[White]#,##0.0">
                  <c:v>11.610900000000001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14-468E-A176-95DAEB434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46496"/>
        <c:axId val="156748032"/>
      </c:lineChart>
      <c:catAx>
        <c:axId val="156746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48032"/>
        <c:crosses val="autoZero"/>
        <c:auto val="1"/>
        <c:lblAlgn val="ctr"/>
        <c:lblOffset val="100"/>
        <c:noMultiLvlLbl val="0"/>
      </c:catAx>
      <c:valAx>
        <c:axId val="15674803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4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1518536221312E-2"/>
          <c:y val="0.22418995258094862"/>
          <c:w val="0.87250844842477759"/>
          <c:h val="0.66444280034869985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Verlauf_Schätzungen!$C$42</c:f>
              <c:strCache>
                <c:ptCount val="1"/>
                <c:pt idx="0">
                  <c:v>Binnenverbrauch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Verlauf_Schätzungen!$H$42:$AG$42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11.561999999999999</c:v>
                </c:pt>
                <c:pt idx="2">
                  <c:v>11.061999999999999</c:v>
                </c:pt>
                <c:pt idx="3">
                  <c:v>11.061</c:v>
                </c:pt>
                <c:pt idx="4">
                  <c:v>11.064</c:v>
                </c:pt>
                <c:pt idx="5">
                  <c:v>11.063000000000001</c:v>
                </c:pt>
                <c:pt idx="6">
                  <c:v>11.063000000000001</c:v>
                </c:pt>
                <c:pt idx="7">
                  <c:v>11.063000000000001</c:v>
                </c:pt>
                <c:pt idx="8">
                  <c:v>11.063000000000001</c:v>
                </c:pt>
                <c:pt idx="9">
                  <c:v>11.063000000000001</c:v>
                </c:pt>
                <c:pt idx="10">
                  <c:v>11.063000000000001</c:v>
                </c:pt>
                <c:pt idx="11">
                  <c:v>11.063000000000001</c:v>
                </c:pt>
                <c:pt idx="12">
                  <c:v>11.063000000000001</c:v>
                </c:pt>
                <c:pt idx="13">
                  <c:v>11.063000000000001</c:v>
                </c:pt>
                <c:pt idx="14">
                  <c:v>11.063000000000001</c:v>
                </c:pt>
                <c:pt idx="15">
                  <c:v>11.063000000000001</c:v>
                </c:pt>
                <c:pt idx="16">
                  <c:v>11.063000000000001</c:v>
                </c:pt>
                <c:pt idx="17">
                  <c:v>11.063000000000001</c:v>
                </c:pt>
                <c:pt idx="18">
                  <c:v>11.063000000000001</c:v>
                </c:pt>
                <c:pt idx="19">
                  <c:v>11.063000000000001</c:v>
                </c:pt>
                <c:pt idx="20">
                  <c:v>11.061999999999999</c:v>
                </c:pt>
                <c:pt idx="21">
                  <c:v>11.061999999999999</c:v>
                </c:pt>
                <c:pt idx="22">
                  <c:v>11.061999999999999</c:v>
                </c:pt>
                <c:pt idx="23">
                  <c:v>11.061999999999999</c:v>
                </c:pt>
                <c:pt idx="24">
                  <c:v>11.061999999999999</c:v>
                </c:pt>
                <c:pt idx="25">
                  <c:v>11.061999999999999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0B-4897-9762-CCFEAFA440D8}"/>
            </c:ext>
          </c:extLst>
        </c:ser>
        <c:ser>
          <c:idx val="1"/>
          <c:order val="1"/>
          <c:tx>
            <c:strRef>
              <c:f>Verlauf_Schätzungen!$C$43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Verlauf_Schätzungen!$H$43:$AG$43</c:f>
              <c:numCache>
                <c:formatCode>General</c:formatCode>
                <c:ptCount val="26"/>
                <c:pt idx="0" formatCode="#,##0.0;[Red]\-\ #,##0.0;[White]#,##0.0">
                  <c:v>11.616150000000001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0B-4897-9762-CCFEAFA44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9936"/>
        <c:axId val="156761472"/>
      </c:lineChart>
      <c:catAx>
        <c:axId val="1567599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61472"/>
        <c:crosses val="autoZero"/>
        <c:auto val="1"/>
        <c:lblAlgn val="ctr"/>
        <c:lblOffset val="100"/>
        <c:noMultiLvlLbl val="0"/>
      </c:catAx>
      <c:valAx>
        <c:axId val="15676147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59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8725092031227725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Verlauf_Schätzungen!$C$46</c:f>
              <c:strCache>
                <c:ptCount val="1"/>
                <c:pt idx="0">
                  <c:v>Exporte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Verlauf_Schätzungen!$H$46:$AG$46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5.0000000000000001E-3</c:v>
                </c:pt>
                <c:pt idx="4">
                  <c:v>5.0000000000000001E-3</c:v>
                </c:pt>
                <c:pt idx="5">
                  <c:v>5.0000000000000001E-3</c:v>
                </c:pt>
                <c:pt idx="6">
                  <c:v>5.0000000000000001E-3</c:v>
                </c:pt>
                <c:pt idx="7">
                  <c:v>5.0000000000000001E-3</c:v>
                </c:pt>
                <c:pt idx="8">
                  <c:v>5.0000000000000001E-3</c:v>
                </c:pt>
                <c:pt idx="9">
                  <c:v>5.0000000000000001E-3</c:v>
                </c:pt>
                <c:pt idx="10">
                  <c:v>5.0000000000000001E-3</c:v>
                </c:pt>
                <c:pt idx="11">
                  <c:v>5.0000000000000001E-3</c:v>
                </c:pt>
                <c:pt idx="12">
                  <c:v>5.0000000000000001E-3</c:v>
                </c:pt>
                <c:pt idx="13">
                  <c:v>5.0000000000000001E-3</c:v>
                </c:pt>
                <c:pt idx="14">
                  <c:v>5.0000000000000001E-3</c:v>
                </c:pt>
                <c:pt idx="15">
                  <c:v>5.0000000000000001E-3</c:v>
                </c:pt>
                <c:pt idx="16">
                  <c:v>5.0000000000000001E-3</c:v>
                </c:pt>
                <c:pt idx="17">
                  <c:v>5.0000000000000001E-3</c:v>
                </c:pt>
                <c:pt idx="18">
                  <c:v>4.0000000000000001E-3</c:v>
                </c:pt>
                <c:pt idx="19">
                  <c:v>4.0000000000000001E-3</c:v>
                </c:pt>
                <c:pt idx="20">
                  <c:v>4.0000000000000001E-3</c:v>
                </c:pt>
                <c:pt idx="21">
                  <c:v>4.0000000000000001E-3</c:v>
                </c:pt>
                <c:pt idx="22">
                  <c:v>4.0000000000000001E-3</c:v>
                </c:pt>
                <c:pt idx="23">
                  <c:v>4.0000000000000001E-3</c:v>
                </c:pt>
                <c:pt idx="24">
                  <c:v>4.0000000000000001E-3</c:v>
                </c:pt>
                <c:pt idx="25">
                  <c:v>4.0000000000000001E-3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02-4C30-B5AD-602CEF3669EB}"/>
            </c:ext>
          </c:extLst>
        </c:ser>
        <c:ser>
          <c:idx val="1"/>
          <c:order val="1"/>
          <c:tx>
            <c:strRef>
              <c:f>Verlauf_Schätzungen!$C$47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Verlauf_Schätzungen!$H$47:$AG$47</c:f>
              <c:numCache>
                <c:formatCode>General</c:formatCode>
                <c:ptCount val="26"/>
                <c:pt idx="0" formatCode="#,##0.0;[Red]\-\ #,##0.0;[White]#,##0.0">
                  <c:v>6.5000000000000006E-3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02-4C30-B5AD-602CEF366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2217915068308769"/>
          <c:w val="0.87184901008779658"/>
          <c:h val="0.66395046772999522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Verlauf_Schätzungen!$C$54</c:f>
              <c:strCache>
                <c:ptCount val="1"/>
                <c:pt idx="0">
                  <c:v>Endbestand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 w="9525">
                <a:solidFill>
                  <a:srgbClr val="00B05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Verlauf_Schätzungen!$H$54:$AG$54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0.86599999999999988</c:v>
                </c:pt>
                <c:pt idx="2">
                  <c:v>1.3810000000000007</c:v>
                </c:pt>
                <c:pt idx="3">
                  <c:v>1.2290000000000001</c:v>
                </c:pt>
                <c:pt idx="4">
                  <c:v>1.6510000000000025</c:v>
                </c:pt>
                <c:pt idx="5">
                  <c:v>1.5410000000000008</c:v>
                </c:pt>
                <c:pt idx="6">
                  <c:v>1.5509999999999993</c:v>
                </c:pt>
                <c:pt idx="7">
                  <c:v>1.6079999999999997</c:v>
                </c:pt>
                <c:pt idx="8">
                  <c:v>1.5169999999999997</c:v>
                </c:pt>
                <c:pt idx="9">
                  <c:v>1.4939999999999989</c:v>
                </c:pt>
                <c:pt idx="10">
                  <c:v>1.5099999999999989</c:v>
                </c:pt>
                <c:pt idx="11">
                  <c:v>1.5769999999999991</c:v>
                </c:pt>
                <c:pt idx="12">
                  <c:v>1.5340000000000003</c:v>
                </c:pt>
                <c:pt idx="13">
                  <c:v>1.5340000000000003</c:v>
                </c:pt>
                <c:pt idx="14">
                  <c:v>1.5340000000000003</c:v>
                </c:pt>
                <c:pt idx="15">
                  <c:v>1.4670000000000007</c:v>
                </c:pt>
                <c:pt idx="16">
                  <c:v>1.4670000000000007</c:v>
                </c:pt>
                <c:pt idx="17">
                  <c:v>1.4660000000000013</c:v>
                </c:pt>
                <c:pt idx="18">
                  <c:v>1.4649999999999999</c:v>
                </c:pt>
                <c:pt idx="19">
                  <c:v>1.4649999999999999</c:v>
                </c:pt>
                <c:pt idx="20">
                  <c:v>1.3489999999999993</c:v>
                </c:pt>
                <c:pt idx="21">
                  <c:v>1.2749999999999999</c:v>
                </c:pt>
                <c:pt idx="22">
                  <c:v>1.2749999999999999</c:v>
                </c:pt>
                <c:pt idx="23">
                  <c:v>1.2749999999999999</c:v>
                </c:pt>
                <c:pt idx="24">
                  <c:v>1.2749999999999999</c:v>
                </c:pt>
                <c:pt idx="25">
                  <c:v>1.2759999999999998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CA-4EFF-957E-5515750C07F5}"/>
            </c:ext>
          </c:extLst>
        </c:ser>
        <c:ser>
          <c:idx val="1"/>
          <c:order val="1"/>
          <c:tx>
            <c:strRef>
              <c:f>Verlauf_Schätzungen!$C$55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Verlauf_Schätzungen!$H$55:$AG$55</c:f>
              <c:numCache>
                <c:formatCode>General</c:formatCode>
                <c:ptCount val="26"/>
                <c:pt idx="0" formatCode="#,##0.0;[Red]\-\ #,##0.0;[White]#,##0.0">
                  <c:v>2.0903999999999998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CA-4EFF-957E-5515750C0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8718490100877965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Verlauf_Schätzungen!$C$58</c:f>
              <c:strCache>
                <c:ptCount val="1"/>
                <c:pt idx="0">
                  <c:v>stock-to-use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circle"/>
            <c:size val="10"/>
            <c:spPr>
              <a:solidFill>
                <a:srgbClr val="66FF33"/>
              </a:solidFill>
              <a:ln w="25400">
                <a:solidFill>
                  <a:srgbClr val="00B05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Verlauf_Schätzungen!$H$58:$AG$58</c:f>
              <c:numCache>
                <c:formatCode>0.0%</c:formatCode>
                <c:ptCount val="26"/>
                <c:pt idx="0">
                  <c:v>#N/A</c:v>
                </c:pt>
                <c:pt idx="1">
                  <c:v>7.4900536239404944E-2</c:v>
                </c:pt>
                <c:pt idx="2">
                  <c:v>0.12484180075935643</c:v>
                </c:pt>
                <c:pt idx="3">
                  <c:v>0.11111111111111112</c:v>
                </c:pt>
                <c:pt idx="4">
                  <c:v>0.14922270426608844</c:v>
                </c:pt>
                <c:pt idx="5">
                  <c:v>0.13929313929313936</c:v>
                </c:pt>
                <c:pt idx="6">
                  <c:v>0.14019705324053142</c:v>
                </c:pt>
                <c:pt idx="7">
                  <c:v>0.14534936274066704</c:v>
                </c:pt>
                <c:pt idx="8">
                  <c:v>0.13712374581939796</c:v>
                </c:pt>
                <c:pt idx="9">
                  <c:v>0.1350447437403958</c:v>
                </c:pt>
                <c:pt idx="10">
                  <c:v>0.13649100605622333</c:v>
                </c:pt>
                <c:pt idx="11">
                  <c:v>0.14254722950375115</c:v>
                </c:pt>
                <c:pt idx="12">
                  <c:v>0.13866039952996476</c:v>
                </c:pt>
                <c:pt idx="13">
                  <c:v>0.13866039952996476</c:v>
                </c:pt>
                <c:pt idx="14">
                  <c:v>0.13866039952996476</c:v>
                </c:pt>
                <c:pt idx="15">
                  <c:v>0.13260417608243702</c:v>
                </c:pt>
                <c:pt idx="16">
                  <c:v>0.13260417608243702</c:v>
                </c:pt>
                <c:pt idx="17">
                  <c:v>0.13251378468769784</c:v>
                </c:pt>
                <c:pt idx="18">
                  <c:v>0.13242339329295849</c:v>
                </c:pt>
                <c:pt idx="19">
                  <c:v>0.13242339329295849</c:v>
                </c:pt>
                <c:pt idx="20">
                  <c:v>0.12194901464472965</c:v>
                </c:pt>
                <c:pt idx="21">
                  <c:v>0.11525944675465558</c:v>
                </c:pt>
                <c:pt idx="22">
                  <c:v>0.11525944675465558</c:v>
                </c:pt>
                <c:pt idx="23">
                  <c:v>0.11525944675465558</c:v>
                </c:pt>
                <c:pt idx="24">
                  <c:v>0.11525944675465558</c:v>
                </c:pt>
                <c:pt idx="25">
                  <c:v>0.11534984632073765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69-4FF3-95A6-B2B4ABDDF5A8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Verlauf_Schätzungen!$H$59:$AG$59</c:f>
              <c:numCache>
                <c:formatCode>General</c:formatCode>
                <c:ptCount val="26"/>
                <c:pt idx="0" formatCode="0.0%">
                  <c:v>0.15261683087770039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69-4FF3-95A6-B2B4ABDDF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8718490100877965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Verlauf_Schätzungen!$C$62</c:f>
              <c:strCache>
                <c:ptCount val="1"/>
                <c:pt idx="0">
                  <c:v>Selbstversorgungsgrad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circle"/>
            <c:size val="10"/>
            <c:spPr>
              <a:solidFill>
                <a:srgbClr val="00FFFF"/>
              </a:solidFill>
              <a:ln w="25400"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Verlauf_Schätzungen!$H$62:$AG$62</c:f>
              <c:numCache>
                <c:formatCode>0.0%</c:formatCode>
                <c:ptCount val="26"/>
                <c:pt idx="0">
                  <c:v>#N/A</c:v>
                </c:pt>
                <c:pt idx="1">
                  <c:v>0.9354782909531224</c:v>
                </c:pt>
                <c:pt idx="2">
                  <c:v>0.97984089676369568</c:v>
                </c:pt>
                <c:pt idx="3">
                  <c:v>0.96582587469487391</c:v>
                </c:pt>
                <c:pt idx="4">
                  <c:v>1.0037057122198121</c:v>
                </c:pt>
                <c:pt idx="5">
                  <c:v>0.9938533851577328</c:v>
                </c:pt>
                <c:pt idx="6">
                  <c:v>0.99439573352616817</c:v>
                </c:pt>
                <c:pt idx="7">
                  <c:v>0.99954804302630385</c:v>
                </c:pt>
                <c:pt idx="8">
                  <c:v>0.99340142818403687</c:v>
                </c:pt>
                <c:pt idx="9">
                  <c:v>0.99150320889451315</c:v>
                </c:pt>
                <c:pt idx="10">
                  <c:v>0.99294947121034072</c:v>
                </c:pt>
                <c:pt idx="11">
                  <c:v>0.99900569465786848</c:v>
                </c:pt>
                <c:pt idx="12">
                  <c:v>0.99511886468408206</c:v>
                </c:pt>
                <c:pt idx="13">
                  <c:v>0.99511886468408206</c:v>
                </c:pt>
                <c:pt idx="14">
                  <c:v>0.99511886468408206</c:v>
                </c:pt>
                <c:pt idx="15">
                  <c:v>0.98897224984181509</c:v>
                </c:pt>
                <c:pt idx="16">
                  <c:v>0.98897224984181509</c:v>
                </c:pt>
                <c:pt idx="17">
                  <c:v>0.98897224984181509</c:v>
                </c:pt>
                <c:pt idx="18">
                  <c:v>0.98897224984181509</c:v>
                </c:pt>
                <c:pt idx="19">
                  <c:v>0.98897224984181509</c:v>
                </c:pt>
                <c:pt idx="20">
                  <c:v>0.97857530283854632</c:v>
                </c:pt>
                <c:pt idx="21">
                  <c:v>0.97179533538239027</c:v>
                </c:pt>
                <c:pt idx="22">
                  <c:v>0.97179533538239027</c:v>
                </c:pt>
                <c:pt idx="23">
                  <c:v>0.97179533538239027</c:v>
                </c:pt>
                <c:pt idx="24">
                  <c:v>0.97179533538239027</c:v>
                </c:pt>
                <c:pt idx="25">
                  <c:v>0.97179533538239027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DD-4D0E-9ACB-D5592D5BCAF5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Verlauf_Schätzungen!$H$63:$AG$63</c:f>
              <c:numCache>
                <c:formatCode>General</c:formatCode>
                <c:ptCount val="26"/>
                <c:pt idx="0" formatCode="0.0%">
                  <c:v>1.0995028473289343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DD-4D0E-9ACB-D5592D5BC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8725092031227725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Verlauf_Schätzungen!$C$50</c:f>
              <c:strCache>
                <c:ptCount val="1"/>
                <c:pt idx="0">
                  <c:v>Importe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Verlauf_Schätzungen!$H$50:$AG$50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2E-3</c:v>
                </c:pt>
                <c:pt idx="2">
                  <c:v>2E-3</c:v>
                </c:pt>
                <c:pt idx="3">
                  <c:v>2E-3</c:v>
                </c:pt>
                <c:pt idx="4">
                  <c:v>2E-3</c:v>
                </c:pt>
                <c:pt idx="5">
                  <c:v>2E-3</c:v>
                </c:pt>
                <c:pt idx="6">
                  <c:v>2E-3</c:v>
                </c:pt>
                <c:pt idx="7">
                  <c:v>2E-3</c:v>
                </c:pt>
                <c:pt idx="8">
                  <c:v>2E-3</c:v>
                </c:pt>
                <c:pt idx="9">
                  <c:v>2E-3</c:v>
                </c:pt>
                <c:pt idx="10">
                  <c:v>2E-3</c:v>
                </c:pt>
                <c:pt idx="11">
                  <c:v>2E-3</c:v>
                </c:pt>
                <c:pt idx="12">
                  <c:v>2E-3</c:v>
                </c:pt>
                <c:pt idx="13">
                  <c:v>2E-3</c:v>
                </c:pt>
                <c:pt idx="14">
                  <c:v>2E-3</c:v>
                </c:pt>
                <c:pt idx="15">
                  <c:v>2E-3</c:v>
                </c:pt>
                <c:pt idx="16">
                  <c:v>2E-3</c:v>
                </c:pt>
                <c:pt idx="17">
                  <c:v>2E-3</c:v>
                </c:pt>
                <c:pt idx="18">
                  <c:v>1E-3</c:v>
                </c:pt>
                <c:pt idx="19">
                  <c:v>1E-3</c:v>
                </c:pt>
                <c:pt idx="20">
                  <c:v>1E-3</c:v>
                </c:pt>
                <c:pt idx="21">
                  <c:v>1E-3</c:v>
                </c:pt>
                <c:pt idx="22">
                  <c:v>1E-3</c:v>
                </c:pt>
                <c:pt idx="23">
                  <c:v>1E-3</c:v>
                </c:pt>
                <c:pt idx="24">
                  <c:v>1E-3</c:v>
                </c:pt>
                <c:pt idx="25">
                  <c:v>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93-4F99-A433-04661B65BC90}"/>
            </c:ext>
          </c:extLst>
        </c:ser>
        <c:ser>
          <c:idx val="1"/>
          <c:order val="1"/>
          <c:tx>
            <c:strRef>
              <c:f>Verlauf_Schätzungen!$C$51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Verlauf_Schätzungen!$H$51:$AG$51</c:f>
              <c:numCache>
                <c:formatCode>General</c:formatCode>
                <c:ptCount val="26"/>
                <c:pt idx="0" formatCode="#,##0.0;[Red]\-\ #,##0.0;[White]#,##0.0">
                  <c:v>2.6000000000000003E-3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93-4F99-A433-04661B65B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47966421552684E-2"/>
          <c:y val="0.22206519056912755"/>
          <c:w val="0.90263499707164707"/>
          <c:h val="0.66482760167799537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Verlauf_Schätzungen!$C$38</c:f>
              <c:strCache>
                <c:ptCount val="1"/>
                <c:pt idx="0">
                  <c:v>Produktion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</c:spPr>
          </c:marker>
          <c:dLbls>
            <c:spPr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Verlauf_Schätzungen!$H$38:$AG$38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7.6360000000000001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65-4AA4-92A0-70D72E4CFC6E}"/>
            </c:ext>
          </c:extLst>
        </c:ser>
        <c:ser>
          <c:idx val="1"/>
          <c:order val="1"/>
          <c:tx>
            <c:strRef>
              <c:f>Verlauf_Schätzungen!$C$39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Verlauf_Schätzungen!$H$39:$AG$39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65-4AA4-92A0-70D72E4CF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46496"/>
        <c:axId val="156748032"/>
      </c:lineChart>
      <c:catAx>
        <c:axId val="156746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48032"/>
        <c:crosses val="autoZero"/>
        <c:auto val="1"/>
        <c:lblAlgn val="ctr"/>
        <c:lblOffset val="100"/>
        <c:noMultiLvlLbl val="0"/>
      </c:catAx>
      <c:valAx>
        <c:axId val="15674803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4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1518536221312E-2"/>
          <c:y val="0.22418995258094862"/>
          <c:w val="0.90552229294021958"/>
          <c:h val="0.66444280034869985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Verlauf_Schätzungen!$C$42</c:f>
              <c:strCache>
                <c:ptCount val="1"/>
                <c:pt idx="0">
                  <c:v>Binnenverbrauch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Verlauf_Schätzungen!$H$42:$AG$42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7.5839999999999996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71-4773-A4DB-648E2872BECB}"/>
            </c:ext>
          </c:extLst>
        </c:ser>
        <c:ser>
          <c:idx val="1"/>
          <c:order val="1"/>
          <c:tx>
            <c:strRef>
              <c:f>Verlauf_Schätzungen!$C$43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Verlauf_Schätzungen!$H$43:$AG$43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71-4773-A4DB-648E2872B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9936"/>
        <c:axId val="156761472"/>
      </c:lineChart>
      <c:catAx>
        <c:axId val="1567599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61472"/>
        <c:crosses val="autoZero"/>
        <c:auto val="1"/>
        <c:lblAlgn val="ctr"/>
        <c:lblOffset val="100"/>
        <c:noMultiLvlLbl val="0"/>
      </c:catAx>
      <c:valAx>
        <c:axId val="15676147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59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9065880103645190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Verlauf_Schätzungen!$C$46</c:f>
              <c:strCache>
                <c:ptCount val="1"/>
                <c:pt idx="0">
                  <c:v>Exporte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Verlauf_Schätzungen!$H$46:$AG$46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0.189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A-44DD-91E8-FE46AE44E0AD}"/>
            </c:ext>
          </c:extLst>
        </c:ser>
        <c:ser>
          <c:idx val="1"/>
          <c:order val="1"/>
          <c:tx>
            <c:strRef>
              <c:f>Verlauf_Schätzungen!$C$47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Verlauf_Schätzungen!$H$47:$AG$47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7A-44DD-91E8-FE46AE44E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2217915068308769"/>
          <c:w val="0.90592781732954308"/>
          <c:h val="0.66395046772999522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Verlauf_Schätzungen!$C$54</c:f>
              <c:strCache>
                <c:ptCount val="1"/>
                <c:pt idx="0">
                  <c:v>Endbestand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 w="9525">
                <a:solidFill>
                  <a:srgbClr val="00B05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Verlauf_Schätzungen!$H$54:$AG$54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1.027000000000001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8-49F7-B296-A98CAF75B719}"/>
            </c:ext>
          </c:extLst>
        </c:ser>
        <c:ser>
          <c:idx val="1"/>
          <c:order val="1"/>
          <c:tx>
            <c:strRef>
              <c:f>Verlauf_Schätzungen!$C$55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Verlauf_Schätzungen!$H$55:$AG$55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98-49F7-B296-A98CAF75B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9059278173295430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Verlauf_Schätzungen!$C$58</c:f>
              <c:strCache>
                <c:ptCount val="1"/>
                <c:pt idx="0">
                  <c:v>stock-to-use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circle"/>
            <c:size val="10"/>
            <c:spPr>
              <a:solidFill>
                <a:srgbClr val="66FF33"/>
              </a:solidFill>
              <a:ln w="25400">
                <a:solidFill>
                  <a:srgbClr val="00B05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Verlauf_Schätzungen!$H$58:$AG$58</c:f>
              <c:numCache>
                <c:formatCode>0.0%</c:formatCode>
                <c:ptCount val="26"/>
                <c:pt idx="0">
                  <c:v>#N/A</c:v>
                </c:pt>
                <c:pt idx="1">
                  <c:v>0.1354166666666668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E1-458F-A5F7-9E9D8C0FA9AA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Verlauf_Schätzungen!$H$59:$AG$59</c:f>
              <c:numCache>
                <c:formatCode>General</c:formatCode>
                <c:ptCount val="26"/>
                <c:pt idx="0" formatCode="0.0%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E1-458F-A5F7-9E9D8C0FA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9059278173295430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Verlauf_Schätzungen!$C$62</c:f>
              <c:strCache>
                <c:ptCount val="1"/>
                <c:pt idx="0">
                  <c:v>Selbstversorgungsgrad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circle"/>
            <c:size val="10"/>
            <c:spPr>
              <a:solidFill>
                <a:srgbClr val="00FFFF"/>
              </a:solidFill>
              <a:ln w="25400"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Verlauf_Schätzungen!$H$62:$AG$62</c:f>
              <c:numCache>
                <c:formatCode>0.0%</c:formatCode>
                <c:ptCount val="26"/>
                <c:pt idx="0">
                  <c:v>#N/A</c:v>
                </c:pt>
                <c:pt idx="1">
                  <c:v>1.0068565400843883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1B-421E-84E5-92DF1070E939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Verlauf_Schätzungen!$H$63:$AG$63</c:f>
              <c:numCache>
                <c:formatCode>General</c:formatCode>
                <c:ptCount val="26"/>
                <c:pt idx="0" formatCode="0.0%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1B-421E-84E5-92DF1070E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9065880103645190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Verlauf_Schätzungen!$C$50</c:f>
              <c:strCache>
                <c:ptCount val="1"/>
                <c:pt idx="0">
                  <c:v>Importe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Verlauf_Schätzungen!$H$50:$AG$50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0.161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72-40F6-A547-3A1EF22EB787}"/>
            </c:ext>
          </c:extLst>
        </c:ser>
        <c:ser>
          <c:idx val="1"/>
          <c:order val="1"/>
          <c:tx>
            <c:strRef>
              <c:f>Verlauf_Schätzungen!$C$51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Verlauf_Schätzungen!$H$51:$AG$51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72-40F6-A547-3A1EF22EB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47966421552684E-2"/>
          <c:y val="0.22206519056912755"/>
          <c:w val="0.90263499707164707"/>
          <c:h val="0.66482760167799537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Verlauf_Schätzungen!$C$38</c:f>
              <c:strCache>
                <c:ptCount val="1"/>
                <c:pt idx="0">
                  <c:v>Produktion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</c:spPr>
          </c:marker>
          <c:dLbls>
            <c:spPr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Verlauf_Schätzungen!$H$38:$AG$38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7.6360000000000001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65-4AA4-92A0-70D72E4CFC6E}"/>
            </c:ext>
          </c:extLst>
        </c:ser>
        <c:ser>
          <c:idx val="1"/>
          <c:order val="1"/>
          <c:tx>
            <c:strRef>
              <c:f>Verlauf_Schätzungen!$C$39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Verlauf_Schätzungen!$H$39:$AG$39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65-4AA4-92A0-70D72E4CF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46496"/>
        <c:axId val="156748032"/>
      </c:lineChart>
      <c:catAx>
        <c:axId val="156746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48032"/>
        <c:crosses val="autoZero"/>
        <c:auto val="1"/>
        <c:lblAlgn val="ctr"/>
        <c:lblOffset val="100"/>
        <c:noMultiLvlLbl val="0"/>
      </c:catAx>
      <c:valAx>
        <c:axId val="15674803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4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1518536221312E-2"/>
          <c:y val="0.22418995258094862"/>
          <c:w val="0.90552229294021958"/>
          <c:h val="0.66444280034869985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Verlauf_Schätzungen!$C$42</c:f>
              <c:strCache>
                <c:ptCount val="1"/>
                <c:pt idx="0">
                  <c:v>Binnenverbrauch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Verlauf_Schätzungen!$H$42:$AG$42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7.5839999999999996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71-4773-A4DB-648E2872BECB}"/>
            </c:ext>
          </c:extLst>
        </c:ser>
        <c:ser>
          <c:idx val="1"/>
          <c:order val="1"/>
          <c:tx>
            <c:strRef>
              <c:f>Verlauf_Schätzungen!$C$43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Verlauf_Schätzungen!$H$43:$AG$43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71-4773-A4DB-648E2872B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9936"/>
        <c:axId val="156761472"/>
      </c:lineChart>
      <c:catAx>
        <c:axId val="1567599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61472"/>
        <c:crosses val="autoZero"/>
        <c:auto val="1"/>
        <c:lblAlgn val="ctr"/>
        <c:lblOffset val="100"/>
        <c:noMultiLvlLbl val="0"/>
      </c:catAx>
      <c:valAx>
        <c:axId val="15676147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59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9065880103645190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Verlauf_Schätzungen!$C$46</c:f>
              <c:strCache>
                <c:ptCount val="1"/>
                <c:pt idx="0">
                  <c:v>Exporte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Verlauf_Schätzungen!$H$46:$AG$46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0.189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A-44DD-91E8-FE46AE44E0AD}"/>
            </c:ext>
          </c:extLst>
        </c:ser>
        <c:ser>
          <c:idx val="1"/>
          <c:order val="1"/>
          <c:tx>
            <c:strRef>
              <c:f>Verlauf_Schätzungen!$C$47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Verlauf_Schätzungen!$H$47:$AG$47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7A-44DD-91E8-FE46AE44E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2217915068308769"/>
          <c:w val="0.90592781732954308"/>
          <c:h val="0.66395046772999522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Verlauf_Schätzungen!$C$54</c:f>
              <c:strCache>
                <c:ptCount val="1"/>
                <c:pt idx="0">
                  <c:v>Endbestand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 w="9525">
                <a:solidFill>
                  <a:srgbClr val="00B05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Verlauf_Schätzungen!$H$54:$AG$54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1.027000000000001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8-49F7-B296-A98CAF75B719}"/>
            </c:ext>
          </c:extLst>
        </c:ser>
        <c:ser>
          <c:idx val="1"/>
          <c:order val="1"/>
          <c:tx>
            <c:strRef>
              <c:f>Verlauf_Schätzungen!$C$55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Verlauf_Schätzungen!$H$55:$AG$55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98-49F7-B296-A98CAF75B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9059278173295430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Verlauf_Schätzungen!$C$58</c:f>
              <c:strCache>
                <c:ptCount val="1"/>
                <c:pt idx="0">
                  <c:v>stock-to-use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circle"/>
            <c:size val="10"/>
            <c:spPr>
              <a:solidFill>
                <a:srgbClr val="66FF33"/>
              </a:solidFill>
              <a:ln w="25400">
                <a:solidFill>
                  <a:srgbClr val="00B05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Verlauf_Schätzungen!$H$58:$AG$58</c:f>
              <c:numCache>
                <c:formatCode>0.0%</c:formatCode>
                <c:ptCount val="26"/>
                <c:pt idx="0">
                  <c:v>#N/A</c:v>
                </c:pt>
                <c:pt idx="1">
                  <c:v>0.1354166666666668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E1-458F-A5F7-9E9D8C0FA9AA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Verlauf_Schätzungen!$H$59:$AG$59</c:f>
              <c:numCache>
                <c:formatCode>General</c:formatCode>
                <c:ptCount val="26"/>
                <c:pt idx="0" formatCode="0.0%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E1-458F-A5F7-9E9D8C0FA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9059278173295430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Verlauf_Schätzungen!$C$62</c:f>
              <c:strCache>
                <c:ptCount val="1"/>
                <c:pt idx="0">
                  <c:v>Selbstversorgungsgrad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circle"/>
            <c:size val="10"/>
            <c:spPr>
              <a:solidFill>
                <a:srgbClr val="00FFFF"/>
              </a:solidFill>
              <a:ln w="25400"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Verlauf_Schätzungen!$H$62:$AG$62</c:f>
              <c:numCache>
                <c:formatCode>0.0%</c:formatCode>
                <c:ptCount val="26"/>
                <c:pt idx="0">
                  <c:v>#N/A</c:v>
                </c:pt>
                <c:pt idx="1">
                  <c:v>1.0068565400843883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1B-421E-84E5-92DF1070E939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Verlauf_Schätzungen!$H$63:$AG$63</c:f>
              <c:numCache>
                <c:formatCode>General</c:formatCode>
                <c:ptCount val="26"/>
                <c:pt idx="0" formatCode="0.0%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1B-421E-84E5-92DF1070E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9065880103645190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Verlauf_Schätzungen!$C$50</c:f>
              <c:strCache>
                <c:ptCount val="1"/>
                <c:pt idx="0">
                  <c:v>Importe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Verlauf_Schätzungen!$H$50:$AG$50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0.161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72-40F6-A547-3A1EF22EB787}"/>
            </c:ext>
          </c:extLst>
        </c:ser>
        <c:ser>
          <c:idx val="1"/>
          <c:order val="1"/>
          <c:tx>
            <c:strRef>
              <c:f>Verlauf_Schätzungen!$C$51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Verlauf_Schätzungen!$H$51:$AG$51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72-40F6-A547-3A1EF22EB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47966421552684E-2"/>
          <c:y val="0.22206519056912755"/>
          <c:w val="0.87068610433280502"/>
          <c:h val="0.66482760167799537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Verlauf_Schätzungen!$C$38</c:f>
              <c:strCache>
                <c:ptCount val="1"/>
                <c:pt idx="0">
                  <c:v>Produktion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</c:spPr>
          </c:marker>
          <c:dLbls>
            <c:spPr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Verlauf_Schätzungen!$H$38:$AG$38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10.816000000000001</c:v>
                </c:pt>
                <c:pt idx="2">
                  <c:v>10.839</c:v>
                </c:pt>
                <c:pt idx="3">
                  <c:v>10.683</c:v>
                </c:pt>
                <c:pt idx="4">
                  <c:v>11.105</c:v>
                </c:pt>
                <c:pt idx="5">
                  <c:v>10.994999999999999</c:v>
                </c:pt>
                <c:pt idx="6">
                  <c:v>11.000999999999999</c:v>
                </c:pt>
                <c:pt idx="7">
                  <c:v>11.058</c:v>
                </c:pt>
                <c:pt idx="8">
                  <c:v>10.99</c:v>
                </c:pt>
                <c:pt idx="9">
                  <c:v>10.968999999999999</c:v>
                </c:pt>
                <c:pt idx="10">
                  <c:v>10.984999999999999</c:v>
                </c:pt>
                <c:pt idx="11">
                  <c:v>11.052</c:v>
                </c:pt>
                <c:pt idx="12">
                  <c:v>11.009</c:v>
                </c:pt>
                <c:pt idx="13">
                  <c:v>11.009</c:v>
                </c:pt>
                <c:pt idx="14">
                  <c:v>11.009</c:v>
                </c:pt>
                <c:pt idx="15">
                  <c:v>10.941000000000001</c:v>
                </c:pt>
                <c:pt idx="16">
                  <c:v>10.941000000000001</c:v>
                </c:pt>
                <c:pt idx="17">
                  <c:v>10.941000000000001</c:v>
                </c:pt>
                <c:pt idx="18">
                  <c:v>10.941000000000001</c:v>
                </c:pt>
                <c:pt idx="19">
                  <c:v>10.941000000000001</c:v>
                </c:pt>
                <c:pt idx="20">
                  <c:v>10.824999999999999</c:v>
                </c:pt>
                <c:pt idx="21">
                  <c:v>10.75</c:v>
                </c:pt>
                <c:pt idx="22">
                  <c:v>10.75</c:v>
                </c:pt>
                <c:pt idx="23">
                  <c:v>10.75</c:v>
                </c:pt>
                <c:pt idx="24">
                  <c:v>10.75</c:v>
                </c:pt>
                <c:pt idx="25">
                  <c:v>10.75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F1-45CD-877F-B74AE389CC20}"/>
            </c:ext>
          </c:extLst>
        </c:ser>
        <c:ser>
          <c:idx val="1"/>
          <c:order val="1"/>
          <c:tx>
            <c:strRef>
              <c:f>Verlauf_Schätzungen!$C$39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Verlauf_Schätzungen!$H$39:$AG$39</c:f>
              <c:numCache>
                <c:formatCode>General</c:formatCode>
                <c:ptCount val="26"/>
                <c:pt idx="0" formatCode="#,##0.0;[Red]\-\ #,##0.0;[White]#,##0.0">
                  <c:v>11.610900000000001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F1-45CD-877F-B74AE389C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46496"/>
        <c:axId val="156748032"/>
      </c:lineChart>
      <c:catAx>
        <c:axId val="156746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48032"/>
        <c:crosses val="autoZero"/>
        <c:auto val="1"/>
        <c:lblAlgn val="ctr"/>
        <c:lblOffset val="100"/>
        <c:noMultiLvlLbl val="0"/>
      </c:catAx>
      <c:valAx>
        <c:axId val="15674803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4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1518536221312E-2"/>
          <c:y val="0.22418995258094862"/>
          <c:w val="0.87250844842477759"/>
          <c:h val="0.66444280034869985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Verlauf_Schätzungen!$C$42</c:f>
              <c:strCache>
                <c:ptCount val="1"/>
                <c:pt idx="0">
                  <c:v>Binnenverbrauch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Verlauf_Schätzungen!$H$42:$AG$42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11.561999999999999</c:v>
                </c:pt>
                <c:pt idx="2">
                  <c:v>11.061999999999999</c:v>
                </c:pt>
                <c:pt idx="3">
                  <c:v>11.061</c:v>
                </c:pt>
                <c:pt idx="4">
                  <c:v>11.064</c:v>
                </c:pt>
                <c:pt idx="5">
                  <c:v>11.063000000000001</c:v>
                </c:pt>
                <c:pt idx="6">
                  <c:v>11.063000000000001</c:v>
                </c:pt>
                <c:pt idx="7">
                  <c:v>11.063000000000001</c:v>
                </c:pt>
                <c:pt idx="8">
                  <c:v>11.063000000000001</c:v>
                </c:pt>
                <c:pt idx="9">
                  <c:v>11.063000000000001</c:v>
                </c:pt>
                <c:pt idx="10">
                  <c:v>11.063000000000001</c:v>
                </c:pt>
                <c:pt idx="11">
                  <c:v>11.063000000000001</c:v>
                </c:pt>
                <c:pt idx="12">
                  <c:v>11.063000000000001</c:v>
                </c:pt>
                <c:pt idx="13">
                  <c:v>11.063000000000001</c:v>
                </c:pt>
                <c:pt idx="14">
                  <c:v>11.063000000000001</c:v>
                </c:pt>
                <c:pt idx="15">
                  <c:v>11.063000000000001</c:v>
                </c:pt>
                <c:pt idx="16">
                  <c:v>11.063000000000001</c:v>
                </c:pt>
                <c:pt idx="17">
                  <c:v>11.063000000000001</c:v>
                </c:pt>
                <c:pt idx="18">
                  <c:v>11.063000000000001</c:v>
                </c:pt>
                <c:pt idx="19">
                  <c:v>11.063000000000001</c:v>
                </c:pt>
                <c:pt idx="20">
                  <c:v>11.061999999999999</c:v>
                </c:pt>
                <c:pt idx="21">
                  <c:v>11.061999999999999</c:v>
                </c:pt>
                <c:pt idx="22">
                  <c:v>11.061999999999999</c:v>
                </c:pt>
                <c:pt idx="23">
                  <c:v>11.061999999999999</c:v>
                </c:pt>
                <c:pt idx="24">
                  <c:v>11.061999999999999</c:v>
                </c:pt>
                <c:pt idx="25">
                  <c:v>11.061999999999999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1-41EA-A463-C01364059A00}"/>
            </c:ext>
          </c:extLst>
        </c:ser>
        <c:ser>
          <c:idx val="1"/>
          <c:order val="1"/>
          <c:tx>
            <c:strRef>
              <c:f>Verlauf_Schätzungen!$C$43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Verlauf_Schätzungen!$H$43:$AG$43</c:f>
              <c:numCache>
                <c:formatCode>General</c:formatCode>
                <c:ptCount val="26"/>
                <c:pt idx="0" formatCode="#,##0.0;[Red]\-\ #,##0.0;[White]#,##0.0">
                  <c:v>11.616150000000001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41-41EA-A463-C01364059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9936"/>
        <c:axId val="156761472"/>
      </c:lineChart>
      <c:catAx>
        <c:axId val="1567599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61472"/>
        <c:crosses val="autoZero"/>
        <c:auto val="1"/>
        <c:lblAlgn val="ctr"/>
        <c:lblOffset val="100"/>
        <c:noMultiLvlLbl val="0"/>
      </c:catAx>
      <c:valAx>
        <c:axId val="15676147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59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8725092031227725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Verlauf_Schätzungen!$C$46</c:f>
              <c:strCache>
                <c:ptCount val="1"/>
                <c:pt idx="0">
                  <c:v>Exporte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Verlauf_Schätzungen!$H$46:$AG$46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5.0000000000000001E-3</c:v>
                </c:pt>
                <c:pt idx="4">
                  <c:v>5.0000000000000001E-3</c:v>
                </c:pt>
                <c:pt idx="5">
                  <c:v>5.0000000000000001E-3</c:v>
                </c:pt>
                <c:pt idx="6">
                  <c:v>5.0000000000000001E-3</c:v>
                </c:pt>
                <c:pt idx="7">
                  <c:v>5.0000000000000001E-3</c:v>
                </c:pt>
                <c:pt idx="8">
                  <c:v>5.0000000000000001E-3</c:v>
                </c:pt>
                <c:pt idx="9">
                  <c:v>5.0000000000000001E-3</c:v>
                </c:pt>
                <c:pt idx="10">
                  <c:v>5.0000000000000001E-3</c:v>
                </c:pt>
                <c:pt idx="11">
                  <c:v>5.0000000000000001E-3</c:v>
                </c:pt>
                <c:pt idx="12">
                  <c:v>5.0000000000000001E-3</c:v>
                </c:pt>
                <c:pt idx="13">
                  <c:v>5.0000000000000001E-3</c:v>
                </c:pt>
                <c:pt idx="14">
                  <c:v>5.0000000000000001E-3</c:v>
                </c:pt>
                <c:pt idx="15">
                  <c:v>5.0000000000000001E-3</c:v>
                </c:pt>
                <c:pt idx="16">
                  <c:v>5.0000000000000001E-3</c:v>
                </c:pt>
                <c:pt idx="17">
                  <c:v>5.0000000000000001E-3</c:v>
                </c:pt>
                <c:pt idx="18">
                  <c:v>4.0000000000000001E-3</c:v>
                </c:pt>
                <c:pt idx="19">
                  <c:v>4.0000000000000001E-3</c:v>
                </c:pt>
                <c:pt idx="20">
                  <c:v>4.0000000000000001E-3</c:v>
                </c:pt>
                <c:pt idx="21">
                  <c:v>4.0000000000000001E-3</c:v>
                </c:pt>
                <c:pt idx="22">
                  <c:v>4.0000000000000001E-3</c:v>
                </c:pt>
                <c:pt idx="23">
                  <c:v>4.0000000000000001E-3</c:v>
                </c:pt>
                <c:pt idx="24">
                  <c:v>4.0000000000000001E-3</c:v>
                </c:pt>
                <c:pt idx="25">
                  <c:v>4.0000000000000001E-3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58-41C3-8E08-2173303377BD}"/>
            </c:ext>
          </c:extLst>
        </c:ser>
        <c:ser>
          <c:idx val="1"/>
          <c:order val="1"/>
          <c:tx>
            <c:strRef>
              <c:f>Verlauf_Schätzungen!$C$47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Verlauf_Schätzungen!$H$47:$AG$47</c:f>
              <c:numCache>
                <c:formatCode>General</c:formatCode>
                <c:ptCount val="26"/>
                <c:pt idx="0" formatCode="#,##0.0;[Red]\-\ #,##0.0;[White]#,##0.0">
                  <c:v>6.5000000000000006E-3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58-41C3-8E08-217330337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2217915068308769"/>
          <c:w val="0.87184901008779658"/>
          <c:h val="0.66395046772999522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Verlauf_Schätzungen!$C$54</c:f>
              <c:strCache>
                <c:ptCount val="1"/>
                <c:pt idx="0">
                  <c:v>Endbestand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 w="9525">
                <a:solidFill>
                  <a:srgbClr val="00B05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Verlauf_Schätzungen!$H$54:$AG$54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0.86599999999999988</c:v>
                </c:pt>
                <c:pt idx="2">
                  <c:v>1.3810000000000007</c:v>
                </c:pt>
                <c:pt idx="3">
                  <c:v>1.2290000000000001</c:v>
                </c:pt>
                <c:pt idx="4">
                  <c:v>1.6510000000000025</c:v>
                </c:pt>
                <c:pt idx="5">
                  <c:v>1.5410000000000008</c:v>
                </c:pt>
                <c:pt idx="6">
                  <c:v>1.5509999999999993</c:v>
                </c:pt>
                <c:pt idx="7">
                  <c:v>1.6079999999999997</c:v>
                </c:pt>
                <c:pt idx="8">
                  <c:v>1.5169999999999997</c:v>
                </c:pt>
                <c:pt idx="9">
                  <c:v>1.4939999999999989</c:v>
                </c:pt>
                <c:pt idx="10">
                  <c:v>1.5099999999999989</c:v>
                </c:pt>
                <c:pt idx="11">
                  <c:v>1.5769999999999991</c:v>
                </c:pt>
                <c:pt idx="12">
                  <c:v>1.5340000000000003</c:v>
                </c:pt>
                <c:pt idx="13">
                  <c:v>1.5340000000000003</c:v>
                </c:pt>
                <c:pt idx="14">
                  <c:v>1.5340000000000003</c:v>
                </c:pt>
                <c:pt idx="15">
                  <c:v>1.4670000000000007</c:v>
                </c:pt>
                <c:pt idx="16">
                  <c:v>1.4670000000000007</c:v>
                </c:pt>
                <c:pt idx="17">
                  <c:v>1.4660000000000013</c:v>
                </c:pt>
                <c:pt idx="18">
                  <c:v>1.4649999999999999</c:v>
                </c:pt>
                <c:pt idx="19">
                  <c:v>1.4649999999999999</c:v>
                </c:pt>
                <c:pt idx="20">
                  <c:v>1.3489999999999993</c:v>
                </c:pt>
                <c:pt idx="21">
                  <c:v>1.2749999999999999</c:v>
                </c:pt>
                <c:pt idx="22">
                  <c:v>1.2749999999999999</c:v>
                </c:pt>
                <c:pt idx="23">
                  <c:v>1.2749999999999999</c:v>
                </c:pt>
                <c:pt idx="24">
                  <c:v>1.2749999999999999</c:v>
                </c:pt>
                <c:pt idx="25">
                  <c:v>1.2759999999999998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0A-4E95-81C5-44E0FEB4BC71}"/>
            </c:ext>
          </c:extLst>
        </c:ser>
        <c:ser>
          <c:idx val="1"/>
          <c:order val="1"/>
          <c:tx>
            <c:strRef>
              <c:f>Verlauf_Schätzungen!$C$55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Verlauf_Schätzungen!$H$55:$AG$55</c:f>
              <c:numCache>
                <c:formatCode>General</c:formatCode>
                <c:ptCount val="26"/>
                <c:pt idx="0" formatCode="#,##0.0;[Red]\-\ #,##0.0;[White]#,##0.0">
                  <c:v>2.0903999999999998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0A-4E95-81C5-44E0FEB4B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8718490100877965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Verlauf_Schätzungen!$C$58</c:f>
              <c:strCache>
                <c:ptCount val="1"/>
                <c:pt idx="0">
                  <c:v>stock-to-use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circle"/>
            <c:size val="10"/>
            <c:spPr>
              <a:solidFill>
                <a:srgbClr val="66FF33"/>
              </a:solidFill>
              <a:ln w="25400">
                <a:solidFill>
                  <a:srgbClr val="00B05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Verlauf_Schätzungen!$H$58:$AG$58</c:f>
              <c:numCache>
                <c:formatCode>0.0%</c:formatCode>
                <c:ptCount val="26"/>
                <c:pt idx="0">
                  <c:v>#N/A</c:v>
                </c:pt>
                <c:pt idx="1">
                  <c:v>7.4900536239404944E-2</c:v>
                </c:pt>
                <c:pt idx="2">
                  <c:v>0.12484180075935643</c:v>
                </c:pt>
                <c:pt idx="3">
                  <c:v>0.11111111111111112</c:v>
                </c:pt>
                <c:pt idx="4">
                  <c:v>0.14922270426608844</c:v>
                </c:pt>
                <c:pt idx="5">
                  <c:v>0.13929313929313936</c:v>
                </c:pt>
                <c:pt idx="6">
                  <c:v>0.14019705324053142</c:v>
                </c:pt>
                <c:pt idx="7">
                  <c:v>0.14534936274066704</c:v>
                </c:pt>
                <c:pt idx="8">
                  <c:v>0.13712374581939796</c:v>
                </c:pt>
                <c:pt idx="9">
                  <c:v>0.1350447437403958</c:v>
                </c:pt>
                <c:pt idx="10">
                  <c:v>0.13649100605622333</c:v>
                </c:pt>
                <c:pt idx="11">
                  <c:v>0.14254722950375115</c:v>
                </c:pt>
                <c:pt idx="12">
                  <c:v>0.13866039952996476</c:v>
                </c:pt>
                <c:pt idx="13">
                  <c:v>0.13866039952996476</c:v>
                </c:pt>
                <c:pt idx="14">
                  <c:v>0.13866039952996476</c:v>
                </c:pt>
                <c:pt idx="15">
                  <c:v>0.13260417608243702</c:v>
                </c:pt>
                <c:pt idx="16">
                  <c:v>0.13260417608243702</c:v>
                </c:pt>
                <c:pt idx="17">
                  <c:v>0.13251378468769784</c:v>
                </c:pt>
                <c:pt idx="18">
                  <c:v>0.13242339329295849</c:v>
                </c:pt>
                <c:pt idx="19">
                  <c:v>0.13242339329295849</c:v>
                </c:pt>
                <c:pt idx="20">
                  <c:v>0.12194901464472965</c:v>
                </c:pt>
                <c:pt idx="21">
                  <c:v>0.11525944675465558</c:v>
                </c:pt>
                <c:pt idx="22">
                  <c:v>0.11525944675465558</c:v>
                </c:pt>
                <c:pt idx="23">
                  <c:v>0.11525944675465558</c:v>
                </c:pt>
                <c:pt idx="24">
                  <c:v>0.11525944675465558</c:v>
                </c:pt>
                <c:pt idx="25">
                  <c:v>0.11534984632073765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5E-4814-A5CE-356B3D8114A1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Verlauf_Schätzungen!$H$59:$AG$59</c:f>
              <c:numCache>
                <c:formatCode>General</c:formatCode>
                <c:ptCount val="26"/>
                <c:pt idx="0" formatCode="0.0%">
                  <c:v>0.15261683087770039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5E-4814-A5CE-356B3D811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8718490100877965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Verlauf_Schätzungen!$C$62</c:f>
              <c:strCache>
                <c:ptCount val="1"/>
                <c:pt idx="0">
                  <c:v>Selbstversorgungsgrad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circle"/>
            <c:size val="10"/>
            <c:spPr>
              <a:solidFill>
                <a:srgbClr val="00FFFF"/>
              </a:solidFill>
              <a:ln w="25400"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Verlauf_Schätzungen!$H$62:$AG$62</c:f>
              <c:numCache>
                <c:formatCode>0.0%</c:formatCode>
                <c:ptCount val="26"/>
                <c:pt idx="0">
                  <c:v>#N/A</c:v>
                </c:pt>
                <c:pt idx="1">
                  <c:v>0.9354782909531224</c:v>
                </c:pt>
                <c:pt idx="2">
                  <c:v>0.97984089676369568</c:v>
                </c:pt>
                <c:pt idx="3">
                  <c:v>0.96582587469487391</c:v>
                </c:pt>
                <c:pt idx="4">
                  <c:v>1.0037057122198121</c:v>
                </c:pt>
                <c:pt idx="5">
                  <c:v>0.9938533851577328</c:v>
                </c:pt>
                <c:pt idx="6">
                  <c:v>0.99439573352616817</c:v>
                </c:pt>
                <c:pt idx="7">
                  <c:v>0.99954804302630385</c:v>
                </c:pt>
                <c:pt idx="8">
                  <c:v>0.99340142818403687</c:v>
                </c:pt>
                <c:pt idx="9">
                  <c:v>0.99150320889451315</c:v>
                </c:pt>
                <c:pt idx="10">
                  <c:v>0.99294947121034072</c:v>
                </c:pt>
                <c:pt idx="11">
                  <c:v>0.99900569465786848</c:v>
                </c:pt>
                <c:pt idx="12">
                  <c:v>0.99511886468408206</c:v>
                </c:pt>
                <c:pt idx="13">
                  <c:v>0.99511886468408206</c:v>
                </c:pt>
                <c:pt idx="14">
                  <c:v>0.99511886468408206</c:v>
                </c:pt>
                <c:pt idx="15">
                  <c:v>0.98897224984181509</c:v>
                </c:pt>
                <c:pt idx="16">
                  <c:v>0.98897224984181509</c:v>
                </c:pt>
                <c:pt idx="17">
                  <c:v>0.98897224984181509</c:v>
                </c:pt>
                <c:pt idx="18">
                  <c:v>0.98897224984181509</c:v>
                </c:pt>
                <c:pt idx="19">
                  <c:v>0.98897224984181509</c:v>
                </c:pt>
                <c:pt idx="20">
                  <c:v>0.97857530283854632</c:v>
                </c:pt>
                <c:pt idx="21">
                  <c:v>0.97179533538239027</c:v>
                </c:pt>
                <c:pt idx="22">
                  <c:v>0.97179533538239027</c:v>
                </c:pt>
                <c:pt idx="23">
                  <c:v>0.97179533538239027</c:v>
                </c:pt>
                <c:pt idx="24">
                  <c:v>0.97179533538239027</c:v>
                </c:pt>
                <c:pt idx="25">
                  <c:v>0.97179533538239027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2F-424F-81BB-1CFFC0E9800C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Verlauf_Schätzungen!$H$63:$AG$63</c:f>
              <c:numCache>
                <c:formatCode>General</c:formatCode>
                <c:ptCount val="26"/>
                <c:pt idx="0" formatCode="0.0%">
                  <c:v>1.0995028473289343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2F-424F-81BB-1CFFC0E98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8725092031227725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Verlauf_Schätzungen!$C$50</c:f>
              <c:strCache>
                <c:ptCount val="1"/>
                <c:pt idx="0">
                  <c:v>Importe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Verlauf_Schätzungen!$H$50:$AG$50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2E-3</c:v>
                </c:pt>
                <c:pt idx="2">
                  <c:v>2E-3</c:v>
                </c:pt>
                <c:pt idx="3">
                  <c:v>2E-3</c:v>
                </c:pt>
                <c:pt idx="4">
                  <c:v>2E-3</c:v>
                </c:pt>
                <c:pt idx="5">
                  <c:v>2E-3</c:v>
                </c:pt>
                <c:pt idx="6">
                  <c:v>2E-3</c:v>
                </c:pt>
                <c:pt idx="7">
                  <c:v>2E-3</c:v>
                </c:pt>
                <c:pt idx="8">
                  <c:v>2E-3</c:v>
                </c:pt>
                <c:pt idx="9">
                  <c:v>2E-3</c:v>
                </c:pt>
                <c:pt idx="10">
                  <c:v>2E-3</c:v>
                </c:pt>
                <c:pt idx="11">
                  <c:v>2E-3</c:v>
                </c:pt>
                <c:pt idx="12">
                  <c:v>2E-3</c:v>
                </c:pt>
                <c:pt idx="13">
                  <c:v>2E-3</c:v>
                </c:pt>
                <c:pt idx="14">
                  <c:v>2E-3</c:v>
                </c:pt>
                <c:pt idx="15">
                  <c:v>2E-3</c:v>
                </c:pt>
                <c:pt idx="16">
                  <c:v>2E-3</c:v>
                </c:pt>
                <c:pt idx="17">
                  <c:v>2E-3</c:v>
                </c:pt>
                <c:pt idx="18">
                  <c:v>1E-3</c:v>
                </c:pt>
                <c:pt idx="19">
                  <c:v>1E-3</c:v>
                </c:pt>
                <c:pt idx="20">
                  <c:v>1E-3</c:v>
                </c:pt>
                <c:pt idx="21">
                  <c:v>1E-3</c:v>
                </c:pt>
                <c:pt idx="22">
                  <c:v>1E-3</c:v>
                </c:pt>
                <c:pt idx="23">
                  <c:v>1E-3</c:v>
                </c:pt>
                <c:pt idx="24">
                  <c:v>1E-3</c:v>
                </c:pt>
                <c:pt idx="25">
                  <c:v>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8-473A-B429-DE654E065E51}"/>
            </c:ext>
          </c:extLst>
        </c:ser>
        <c:ser>
          <c:idx val="1"/>
          <c:order val="1"/>
          <c:tx>
            <c:strRef>
              <c:f>Verlauf_Schätzungen!$C$51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Verlauf_Schätzungen!$H$51:$AG$51</c:f>
              <c:numCache>
                <c:formatCode>General</c:formatCode>
                <c:ptCount val="26"/>
                <c:pt idx="0" formatCode="#,##0.0;[Red]\-\ #,##0.0;[White]#,##0.0">
                  <c:v>2.6000000000000003E-3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F8-473A-B429-DE654E065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0810" y="0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/>
          <a:lstStyle>
            <a:lvl1pPr algn="r">
              <a:defRPr sz="1200"/>
            </a:lvl1pPr>
          </a:lstStyle>
          <a:p>
            <a:fld id="{3055B6F0-E185-4FA5-9BA4-C07C8D92458A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33" tIns="46266" rIns="92533" bIns="4626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658" y="4758138"/>
            <a:ext cx="5509260" cy="4507706"/>
          </a:xfrm>
          <a:prstGeom prst="rect">
            <a:avLst/>
          </a:prstGeom>
        </p:spPr>
        <p:txBody>
          <a:bodyPr vert="horz" lIns="92533" tIns="46266" rIns="92533" bIns="46266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9" y="9514533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0810" y="9514533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 anchor="b"/>
          <a:lstStyle>
            <a:lvl1pPr algn="r">
              <a:defRPr sz="1200"/>
            </a:lvl1pPr>
          </a:lstStyle>
          <a:p>
            <a:fld id="{AF9A1CC9-E5E0-49FD-9AC2-325FEBAEE3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2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A1CC9-E5E0-49FD-9AC2-325FEBAEE38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973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0" y="648000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6317EEEB-D1EE-4E47-87C0-6771D1A400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Picture 25" descr="L:\ZentraleAblage\Öffentlichkeitsarbeit\Logos\LEL-Logo neu 6_2014\LEL-Signet-201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000" y="36000"/>
            <a:ext cx="720000" cy="39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 userDrawn="1"/>
        </p:nvSpPr>
        <p:spPr>
          <a:xfrm>
            <a:off x="7164000" y="0"/>
            <a:ext cx="1204423" cy="282573"/>
          </a:xfrm>
          <a:prstGeom prst="rect">
            <a:avLst/>
          </a:prstGeom>
          <a:noFill/>
        </p:spPr>
        <p:txBody>
          <a:bodyPr wrap="none" lIns="36000" tIns="36000" rIns="36000" bIns="0" rtlCol="0" anchor="b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800" b="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alle Angaben ohne Gewähr</a:t>
            </a:r>
          </a:p>
          <a:p>
            <a:pPr algn="r"/>
            <a:r>
              <a:rPr lang="de-DE" sz="800" b="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© Werner Schmid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1796640" y="69269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0" dirty="0">
                <a:solidFill>
                  <a:schemeClr val="tx1"/>
                </a:solidFill>
              </a:rPr>
              <a:t>Quelle:</a:t>
            </a:r>
          </a:p>
        </p:txBody>
      </p:sp>
    </p:spTree>
    <p:extLst>
      <p:ext uri="{BB962C8B-B14F-4D97-AF65-F5344CB8AC3E}">
        <p14:creationId xmlns:p14="http://schemas.microsoft.com/office/powerpoint/2010/main" val="387761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480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EEEB-D1EE-4E47-87C0-6771D1A400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8963" cy="245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 userDrawn="1"/>
        </p:nvSpPr>
        <p:spPr>
          <a:xfrm>
            <a:off x="0" y="0"/>
            <a:ext cx="1836000" cy="2448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 anchor="t">
            <a:noAutofit/>
          </a:bodyPr>
          <a:lstStyle/>
          <a:p>
            <a:pPr algn="r"/>
            <a:r>
              <a:rPr lang="de-DE" sz="1800" b="1" dirty="0">
                <a:solidFill>
                  <a:schemeClr val="bg1"/>
                </a:solidFill>
              </a:rPr>
              <a:t>EU-27</a:t>
            </a:r>
            <a:br>
              <a:rPr lang="de-DE" sz="1400" b="0" dirty="0">
                <a:solidFill>
                  <a:schemeClr val="bg1"/>
                </a:solidFill>
              </a:rPr>
            </a:br>
            <a:r>
              <a:rPr lang="de-DE" sz="1400" b="0" dirty="0">
                <a:solidFill>
                  <a:schemeClr val="bg1"/>
                </a:solidFill>
              </a:rPr>
              <a:t>SEP2026</a:t>
            </a:r>
            <a:endParaRPr lang="de-DE" sz="1200" b="0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0" y="2106659"/>
            <a:ext cx="1467192" cy="341341"/>
          </a:xfrm>
          <a:prstGeom prst="rect">
            <a:avLst/>
          </a:prstGeom>
          <a:noFill/>
        </p:spPr>
        <p:txBody>
          <a:bodyPr wrap="none" lIns="36000" bIns="18000" rtlCol="0" anchor="b">
            <a:spAutoFit/>
          </a:bodyPr>
          <a:lstStyle/>
          <a:p>
            <a:pPr algn="l"/>
            <a:r>
              <a:rPr lang="de-DE" sz="900" dirty="0">
                <a:solidFill>
                  <a:schemeClr val="bg1"/>
                </a:solidFill>
              </a:rPr>
              <a:t>© Werner Schmid</a:t>
            </a:r>
            <a:br>
              <a:rPr lang="de-DE" sz="900" dirty="0">
                <a:solidFill>
                  <a:schemeClr val="bg1"/>
                </a:solidFill>
              </a:rPr>
            </a:br>
            <a:r>
              <a:rPr lang="de-DE" sz="900" dirty="0">
                <a:solidFill>
                  <a:schemeClr val="bg1"/>
                </a:solidFill>
              </a:rPr>
              <a:t>(alle Angaben ohne Gewähr)</a:t>
            </a:r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52476" y="0"/>
            <a:ext cx="1503693" cy="1080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94369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mailto:poststelle@lel.bwl.d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24.xml"/><Relationship Id="rId18" Type="http://schemas.openxmlformats.org/officeDocument/2006/relationships/image" Target="../media/image2.png"/><Relationship Id="rId26" Type="http://schemas.openxmlformats.org/officeDocument/2006/relationships/slide" Target="slide38.xml"/><Relationship Id="rId39" Type="http://schemas.openxmlformats.org/officeDocument/2006/relationships/slide" Target="slide45.xml"/><Relationship Id="rId21" Type="http://schemas.openxmlformats.org/officeDocument/2006/relationships/slide" Target="slide27.xml"/><Relationship Id="rId34" Type="http://schemas.openxmlformats.org/officeDocument/2006/relationships/slide" Target="slide28.xml"/><Relationship Id="rId42" Type="http://schemas.openxmlformats.org/officeDocument/2006/relationships/slide" Target="slide4.xml"/><Relationship Id="rId7" Type="http://schemas.openxmlformats.org/officeDocument/2006/relationships/slide" Target="slide5.xml"/><Relationship Id="rId2" Type="http://schemas.openxmlformats.org/officeDocument/2006/relationships/notesSlide" Target="../notesSlides/notesSlide1.xml"/><Relationship Id="rId16" Type="http://schemas.openxmlformats.org/officeDocument/2006/relationships/slide" Target="slide47.xml"/><Relationship Id="rId20" Type="http://schemas.openxmlformats.org/officeDocument/2006/relationships/slide" Target="slide18.xml"/><Relationship Id="rId29" Type="http://schemas.openxmlformats.org/officeDocument/2006/relationships/slide" Target="slide30.xml"/><Relationship Id="rId41" Type="http://schemas.openxmlformats.org/officeDocument/2006/relationships/slide" Target="slide5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slide" Target="slide46.xml"/><Relationship Id="rId24" Type="http://schemas.openxmlformats.org/officeDocument/2006/relationships/slide" Target="slide20.xml"/><Relationship Id="rId32" Type="http://schemas.openxmlformats.org/officeDocument/2006/relationships/slide" Target="slide19.xml"/><Relationship Id="rId37" Type="http://schemas.openxmlformats.org/officeDocument/2006/relationships/slide" Target="slide31.xml"/><Relationship Id="rId40" Type="http://schemas.openxmlformats.org/officeDocument/2006/relationships/slide" Target="slide50.xml"/><Relationship Id="rId5" Type="http://schemas.openxmlformats.org/officeDocument/2006/relationships/slide" Target="slide14.xml"/><Relationship Id="rId15" Type="http://schemas.openxmlformats.org/officeDocument/2006/relationships/slide" Target="slide42.xml"/><Relationship Id="rId23" Type="http://schemas.openxmlformats.org/officeDocument/2006/relationships/slide" Target="slide11.xml"/><Relationship Id="rId28" Type="http://schemas.openxmlformats.org/officeDocument/2006/relationships/slide" Target="slide21.xml"/><Relationship Id="rId36" Type="http://schemas.openxmlformats.org/officeDocument/2006/relationships/slide" Target="slide22.xml"/><Relationship Id="rId10" Type="http://schemas.openxmlformats.org/officeDocument/2006/relationships/slide" Target="slide41.xml"/><Relationship Id="rId19" Type="http://schemas.openxmlformats.org/officeDocument/2006/relationships/slide" Target="slide9.xml"/><Relationship Id="rId31" Type="http://schemas.openxmlformats.org/officeDocument/2006/relationships/slide" Target="slide10.xml"/><Relationship Id="rId4" Type="http://schemas.openxmlformats.org/officeDocument/2006/relationships/slide" Target="slide15.xml"/><Relationship Id="rId9" Type="http://schemas.openxmlformats.org/officeDocument/2006/relationships/slide" Target="slide32.xml"/><Relationship Id="rId14" Type="http://schemas.openxmlformats.org/officeDocument/2006/relationships/slide" Target="slide33.xml"/><Relationship Id="rId22" Type="http://schemas.openxmlformats.org/officeDocument/2006/relationships/slide" Target="slide36.xml"/><Relationship Id="rId27" Type="http://schemas.openxmlformats.org/officeDocument/2006/relationships/slide" Target="slide12.xml"/><Relationship Id="rId30" Type="http://schemas.openxmlformats.org/officeDocument/2006/relationships/slide" Target="slide39.xml"/><Relationship Id="rId35" Type="http://schemas.openxmlformats.org/officeDocument/2006/relationships/slide" Target="slide13.xml"/><Relationship Id="rId8" Type="http://schemas.openxmlformats.org/officeDocument/2006/relationships/slide" Target="slide23.xml"/><Relationship Id="rId3" Type="http://schemas.openxmlformats.org/officeDocument/2006/relationships/slide" Target="slide6.xml"/><Relationship Id="rId12" Type="http://schemas.openxmlformats.org/officeDocument/2006/relationships/slide" Target="slide51.xml"/><Relationship Id="rId17" Type="http://schemas.openxmlformats.org/officeDocument/2006/relationships/slide" Target="slide52.xml"/><Relationship Id="rId25" Type="http://schemas.openxmlformats.org/officeDocument/2006/relationships/slide" Target="slide29.xml"/><Relationship Id="rId33" Type="http://schemas.openxmlformats.org/officeDocument/2006/relationships/slide" Target="slide37.xml"/><Relationship Id="rId38" Type="http://schemas.openxmlformats.org/officeDocument/2006/relationships/slide" Target="slide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46.emf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10" Type="http://schemas.openxmlformats.org/officeDocument/2006/relationships/image" Target="../media/image49.emf"/><Relationship Id="rId4" Type="http://schemas.openxmlformats.org/officeDocument/2006/relationships/chart" Target="../charts/chart9.xml"/><Relationship Id="rId9" Type="http://schemas.openxmlformats.org/officeDocument/2006/relationships/chart" Target="../charts/chart1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chart" Target="../charts/chart15.xml"/><Relationship Id="rId7" Type="http://schemas.openxmlformats.org/officeDocument/2006/relationships/chart" Target="../charts/chart1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10" Type="http://schemas.openxmlformats.org/officeDocument/2006/relationships/image" Target="../media/image50.emf"/><Relationship Id="rId4" Type="http://schemas.openxmlformats.org/officeDocument/2006/relationships/chart" Target="../charts/chart16.xml"/><Relationship Id="rId9" Type="http://schemas.openxmlformats.org/officeDocument/2006/relationships/chart" Target="../charts/chart2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10" Type="http://schemas.openxmlformats.org/officeDocument/2006/relationships/image" Target="../media/image51.emf"/><Relationship Id="rId4" Type="http://schemas.openxmlformats.org/officeDocument/2006/relationships/chart" Target="../charts/chart23.xml"/><Relationship Id="rId9" Type="http://schemas.openxmlformats.org/officeDocument/2006/relationships/chart" Target="../charts/chart2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0000" y="540000"/>
            <a:ext cx="3879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Hinweise zur Nutzung der EU - Getreidebilanzen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160000" y="1080000"/>
            <a:ext cx="645971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rgbClr val="0000FF"/>
                </a:solidFill>
              </a:rPr>
              <a:t>Handhabung der Präsentation (PPTX):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Bei der Präsentation handelt es sich um eine nicht geschützte Microsoft-Power-Point-Datei (PPTX)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Auf FOLIE 2 finden Sie das </a:t>
            </a:r>
            <a:r>
              <a:rPr lang="de-DE" sz="1200" b="1" dirty="0">
                <a:solidFill>
                  <a:srgbClr val="0000FF"/>
                </a:solidFill>
              </a:rPr>
              <a:t>HAUPTMENÜ</a:t>
            </a:r>
            <a:r>
              <a:rPr lang="de-DE" sz="1200" dirty="0">
                <a:solidFill>
                  <a:srgbClr val="0000FF"/>
                </a:solidFill>
              </a:rPr>
              <a:t>. Es dient zur Navigation innerhalb der Datei. </a:t>
            </a:r>
            <a:br>
              <a:rPr lang="de-DE" sz="1200" dirty="0">
                <a:solidFill>
                  <a:srgbClr val="0000FF"/>
                </a:solidFill>
              </a:rPr>
            </a:br>
            <a:r>
              <a:rPr lang="de-DE" sz="1200" dirty="0">
                <a:solidFill>
                  <a:srgbClr val="0000FF"/>
                </a:solidFill>
              </a:rPr>
              <a:t>Bitte schalten Sie in den </a:t>
            </a:r>
            <a:r>
              <a:rPr lang="de-DE" sz="1200" b="1" dirty="0">
                <a:solidFill>
                  <a:srgbClr val="FF0000"/>
                </a:solidFill>
              </a:rPr>
              <a:t>Präsentationsmodus</a:t>
            </a:r>
            <a:r>
              <a:rPr lang="de-DE" sz="1200" dirty="0">
                <a:solidFill>
                  <a:srgbClr val="0000FF"/>
                </a:solidFill>
              </a:rPr>
              <a:t> !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Durch Anklicken der dort befindlichen Buttons gelangen sie jeweils zu der entsprechenden Folie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Der Rücksprung von einer Folie zum Hauptmenü erfolgt über den Button „&gt;&gt;&gt; zum Hauptmenü“.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Los geht´s    &gt;&gt;&gt; Präsentationsmodus starten   &gt;&gt;&gt; dann START klicken  (s. rechts unten)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160000" y="2532153"/>
            <a:ext cx="691618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Haftungsausschluss:</a:t>
            </a:r>
          </a:p>
          <a:p>
            <a:r>
              <a:rPr lang="de-DE" sz="1200" dirty="0"/>
              <a:t>Die Informationen, die Sie in dieser Veröffentlichung/Datei vorfinden, wurden nach bestem Wissen und </a:t>
            </a:r>
            <a:br>
              <a:rPr lang="de-DE" sz="1200" dirty="0"/>
            </a:br>
            <a:r>
              <a:rPr lang="de-DE" sz="1200" dirty="0"/>
              <a:t>Gewissen sorgfältig zusammengestellt und geprüft. Es wird jedoch keine Gewähr - weder ausdrücklich noch </a:t>
            </a:r>
            <a:br>
              <a:rPr lang="de-DE" sz="1200" dirty="0"/>
            </a:br>
            <a:r>
              <a:rPr lang="de-DE" sz="1200" dirty="0"/>
              <a:t>stillschweigend - für die Vollständigkeit, Richtigkeit, Aktualität oder Qualität und jederzeitige Verfügbarkeit</a:t>
            </a:r>
            <a:br>
              <a:rPr lang="de-DE" sz="1200" dirty="0"/>
            </a:br>
            <a:r>
              <a:rPr lang="de-DE" sz="1200" dirty="0"/>
              <a:t>der bereit gestellten Informationen übernommen. In keinem Fall wird für Schäden, die sich aus der </a:t>
            </a:r>
            <a:br>
              <a:rPr lang="de-DE" sz="1200" dirty="0"/>
            </a:br>
            <a:r>
              <a:rPr lang="de-DE" sz="1200" dirty="0"/>
              <a:t>Verwendung der abgerufenen Informationen ergeben, eine Haftung übernommen.</a:t>
            </a:r>
            <a:br>
              <a:rPr lang="de-DE" sz="1200" dirty="0"/>
            </a:br>
            <a:r>
              <a:rPr lang="de-DE" sz="1200" dirty="0"/>
              <a:t>Die Nutzung der Grafiken und Tabellen ist unter Angabe der Quelle zulässig und kostenfrei.</a:t>
            </a:r>
            <a:br>
              <a:rPr lang="de-DE" sz="1200" dirty="0"/>
            </a:br>
            <a:r>
              <a:rPr lang="de-DE" sz="1200" dirty="0"/>
              <a:t>Quellenangabe: EU-Kommission </a:t>
            </a:r>
            <a:br>
              <a:rPr lang="de-DE" sz="1200" dirty="0"/>
            </a:br>
            <a:r>
              <a:rPr lang="de-DE" sz="1000" dirty="0"/>
              <a:t>(https://ec.europa.eu/info/food-farming-fisheries/farming/facts-and-figures/markets/overviews/balance-sheets-sector_en)</a:t>
            </a:r>
            <a:br>
              <a:rPr lang="de-DE" sz="1000" dirty="0"/>
            </a:br>
            <a:r>
              <a:rPr lang="de-DE" sz="1200" dirty="0"/>
              <a:t>Grafik/Tabelle:   Werner Schmid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160000" y="4507526"/>
            <a:ext cx="4291881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Impressum:</a:t>
            </a:r>
          </a:p>
          <a:p>
            <a:r>
              <a:rPr lang="de-DE" sz="1200" dirty="0"/>
              <a:t>Herausgeber:</a:t>
            </a:r>
            <a:br>
              <a:rPr lang="de-DE" sz="1200" dirty="0"/>
            </a:br>
            <a:r>
              <a:rPr lang="de-DE" sz="1200" dirty="0"/>
              <a:t>Landesanstalt für Landwirtschaft, Ernährung und Ländlicher Raum</a:t>
            </a:r>
            <a:br>
              <a:rPr lang="de-DE" sz="1200" dirty="0"/>
            </a:br>
            <a:r>
              <a:rPr lang="de-DE" sz="1200" dirty="0"/>
              <a:t>Oberbettringer Straße 162</a:t>
            </a:r>
          </a:p>
          <a:p>
            <a:r>
              <a:rPr lang="de-DE" sz="1200" dirty="0"/>
              <a:t>73525 Schwäbisch Gmünd</a:t>
            </a:r>
            <a:br>
              <a:rPr lang="de-DE" sz="1200" dirty="0"/>
            </a:br>
            <a:r>
              <a:rPr lang="de-DE" sz="1200" dirty="0">
                <a:hlinkClick r:id="rId2"/>
              </a:rPr>
              <a:t>poststelle@lel.bwl.de</a:t>
            </a:r>
            <a:br>
              <a:rPr lang="de-DE" sz="1200" dirty="0"/>
            </a:br>
            <a:r>
              <a:rPr lang="de-DE" sz="1200" dirty="0"/>
              <a:t>Tel.: 07171 / 917 100</a:t>
            </a:r>
          </a:p>
          <a:p>
            <a:r>
              <a:rPr lang="de-DE" sz="1200" dirty="0"/>
              <a:t>bei fachlichen Fragen und Anregungen wenden Sie sich bitte an:</a:t>
            </a:r>
          </a:p>
          <a:p>
            <a:r>
              <a:rPr lang="de-DE" sz="1200" dirty="0"/>
              <a:t>Werner Schmid</a:t>
            </a:r>
          </a:p>
          <a:p>
            <a:r>
              <a:rPr lang="de-DE" sz="1200" dirty="0"/>
              <a:t>w.schmid-markt@gmx.de</a:t>
            </a:r>
          </a:p>
        </p:txBody>
      </p:sp>
      <p:sp>
        <p:nvSpPr>
          <p:cNvPr id="8" name="Ellipse 7">
            <a:hlinkClick r:id="rId3" action="ppaction://hlinksldjump"/>
          </p:cNvPr>
          <p:cNvSpPr>
            <a:spLocks noChangeAspect="1"/>
          </p:cNvSpPr>
          <p:nvPr/>
        </p:nvSpPr>
        <p:spPr>
          <a:xfrm>
            <a:off x="6840000" y="4500000"/>
            <a:ext cx="1800000" cy="1800000"/>
          </a:xfrm>
          <a:prstGeom prst="ellipse">
            <a:avLst/>
          </a:prstGeom>
          <a:solidFill>
            <a:srgbClr val="FFFF00"/>
          </a:solidFill>
          <a:ln w="38100" cmpd="dbl">
            <a:solidFill>
              <a:srgbClr val="FF0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rgbClr val="0000FF"/>
                </a:solidFill>
              </a:rPr>
              <a:t>START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B55BE60-AD64-B7C4-4442-9CA7B2BE1698}"/>
              </a:ext>
            </a:extLst>
          </p:cNvPr>
          <p:cNvSpPr/>
          <p:nvPr/>
        </p:nvSpPr>
        <p:spPr>
          <a:xfrm>
            <a:off x="18000" y="2484000"/>
            <a:ext cx="1800000" cy="4356000"/>
          </a:xfrm>
          <a:prstGeom prst="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persönlicher </a:t>
            </a: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Hinweis des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 Autors</a:t>
            </a:r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de-DE" sz="11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Werner Schmid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Meine berufliche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 Tätigkeit bei der LEL Schwäbisch Gmünd endet am 30.04.2025, da ich zum 01.05. in Pension gehe.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Dennoch werde ich dem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Thema Agrarmärkte auch 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in meinem 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„(</a:t>
            </a:r>
            <a:r>
              <a:rPr lang="de-DE" sz="1100" b="0" baseline="0" dirty="0" err="1">
                <a:solidFill>
                  <a:schemeClr val="bg1">
                    <a:lumMod val="50000"/>
                  </a:schemeClr>
                </a:solidFill>
              </a:rPr>
              <a:t>Un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-)“ Ruhestand treu bleiben. Geplant ist insbesondere die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USDA-Analyse sowie die</a:t>
            </a:r>
            <a:b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Analyse der EU-Daten</a:t>
            </a:r>
            <a:b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weiterzuführen.</a:t>
            </a:r>
          </a:p>
          <a:p>
            <a:pPr algn="l"/>
            <a:endParaRPr lang="de-DE" sz="1100" b="0" baseline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Für Interessierte hier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meine (vorläufige) Kontakt-E-Mail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in Sachen Märkte: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w.schmid-markt@gmx.de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7601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0" y="692696"/>
            <a:ext cx="9144000" cy="6300000"/>
          </a:xfrm>
          <a:prstGeom prst="rect">
            <a:avLst/>
          </a:prstGeom>
          <a:solidFill>
            <a:srgbClr val="003300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Textfeld 36"/>
          <p:cNvSpPr txBox="1"/>
          <p:nvPr/>
        </p:nvSpPr>
        <p:spPr>
          <a:xfrm>
            <a:off x="360000" y="1260000"/>
            <a:ext cx="63271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Bilanz </a:t>
            </a:r>
          </a:p>
        </p:txBody>
      </p:sp>
      <p:sp>
        <p:nvSpPr>
          <p:cNvPr id="109" name="Abgerundetes Rechteck 108">
            <a:hlinkClick r:id="rId3" action="ppaction://hlinksldjump"/>
          </p:cNvPr>
          <p:cNvSpPr/>
          <p:nvPr/>
        </p:nvSpPr>
        <p:spPr>
          <a:xfrm>
            <a:off x="2520000" y="234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EU – 27    Getreide gesamt</a:t>
            </a:r>
          </a:p>
        </p:txBody>
      </p:sp>
      <p:sp>
        <p:nvSpPr>
          <p:cNvPr id="153" name="Abgerundetes Rechteck 152">
            <a:hlinkClick r:id="rId4" action="ppaction://hlinksldjump"/>
          </p:cNvPr>
          <p:cNvSpPr/>
          <p:nvPr/>
        </p:nvSpPr>
        <p:spPr>
          <a:xfrm>
            <a:off x="4500072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79" name="Abgerundetes Rechteck 178">
            <a:hlinkClick r:id="rId5" action="ppaction://hlinksldjump"/>
          </p:cNvPr>
          <p:cNvSpPr/>
          <p:nvPr/>
        </p:nvSpPr>
        <p:spPr>
          <a:xfrm>
            <a:off x="4500072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980000" y="72000"/>
            <a:ext cx="5400000" cy="3600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de-DE" sz="2800" b="1" dirty="0">
                <a:solidFill>
                  <a:schemeClr val="bg1">
                    <a:lumMod val="65000"/>
                  </a:schemeClr>
                </a:solidFill>
              </a:rPr>
              <a:t>EU-27-Getreidebilanzen 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(Stand: 29.09.2026)</a:t>
            </a:r>
          </a:p>
        </p:txBody>
      </p:sp>
      <p:sp>
        <p:nvSpPr>
          <p:cNvPr id="282" name="Textfeld 281"/>
          <p:cNvSpPr txBox="1"/>
          <p:nvPr/>
        </p:nvSpPr>
        <p:spPr>
          <a:xfrm>
            <a:off x="1260000" y="1260000"/>
            <a:ext cx="1154731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nach Getreidearten</a:t>
            </a:r>
          </a:p>
        </p:txBody>
      </p:sp>
      <p:sp>
        <p:nvSpPr>
          <p:cNvPr id="294" name="Abgerundetes Rechteck 293">
            <a:hlinkClick r:id="rId6" action="ppaction://hlinksldjump"/>
          </p:cNvPr>
          <p:cNvSpPr/>
          <p:nvPr/>
        </p:nvSpPr>
        <p:spPr>
          <a:xfrm>
            <a:off x="2520000" y="1259444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EU – 27       Bilanz: </a:t>
            </a:r>
            <a:r>
              <a:rPr lang="de-DE" sz="12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306" name="Abgerundetes Rechteck 305">
            <a:hlinkClick r:id="rId7" action="ppaction://hlinksldjump"/>
          </p:cNvPr>
          <p:cNvSpPr/>
          <p:nvPr/>
        </p:nvSpPr>
        <p:spPr>
          <a:xfrm>
            <a:off x="2520000" y="180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EU – 27    Getreidebilanz  ges.</a:t>
            </a:r>
          </a:p>
        </p:txBody>
      </p:sp>
      <p:sp>
        <p:nvSpPr>
          <p:cNvPr id="307" name="Textfeld 306"/>
          <p:cNvSpPr txBox="1"/>
          <p:nvPr/>
        </p:nvSpPr>
        <p:spPr>
          <a:xfrm>
            <a:off x="1260000" y="1800000"/>
            <a:ext cx="741156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nach Jahren</a:t>
            </a:r>
          </a:p>
        </p:txBody>
      </p:sp>
      <p:sp>
        <p:nvSpPr>
          <p:cNvPr id="308" name="Textfeld 307"/>
          <p:cNvSpPr txBox="1"/>
          <p:nvPr/>
        </p:nvSpPr>
        <p:spPr>
          <a:xfrm>
            <a:off x="360000" y="1800000"/>
            <a:ext cx="63271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Bilanz </a:t>
            </a:r>
          </a:p>
        </p:txBody>
      </p:sp>
      <p:sp>
        <p:nvSpPr>
          <p:cNvPr id="351" name="Textfeld 350"/>
          <p:cNvSpPr txBox="1"/>
          <p:nvPr/>
        </p:nvSpPr>
        <p:spPr>
          <a:xfrm>
            <a:off x="360000" y="2340000"/>
            <a:ext cx="1949490" cy="553998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Verlauf der Schätzungen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050" b="1" i="1" dirty="0">
                <a:solidFill>
                  <a:schemeClr val="bg1"/>
                </a:solidFill>
              </a:rPr>
              <a:t>(Erzeugung, Verbrauch, </a:t>
            </a:r>
            <a:br>
              <a:rPr lang="de-DE" sz="1050" b="1" i="1" dirty="0">
                <a:solidFill>
                  <a:schemeClr val="bg1"/>
                </a:solidFill>
              </a:rPr>
            </a:br>
            <a:r>
              <a:rPr lang="de-DE" sz="1050" b="1" i="1" dirty="0">
                <a:solidFill>
                  <a:schemeClr val="bg1"/>
                </a:solidFill>
              </a:rPr>
              <a:t> Export, Bestände) </a:t>
            </a:r>
          </a:p>
        </p:txBody>
      </p:sp>
      <p:sp>
        <p:nvSpPr>
          <p:cNvPr id="370" name="Abgerundetes Rechteck 369">
            <a:hlinkClick r:id="rId8" action="ppaction://hlinksldjump"/>
          </p:cNvPr>
          <p:cNvSpPr/>
          <p:nvPr/>
        </p:nvSpPr>
        <p:spPr>
          <a:xfrm>
            <a:off x="5256058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2" name="Abgerundetes Rechteck 371">
            <a:hlinkClick r:id="rId9" action="ppaction://hlinksldjump"/>
          </p:cNvPr>
          <p:cNvSpPr/>
          <p:nvPr/>
        </p:nvSpPr>
        <p:spPr>
          <a:xfrm>
            <a:off x="6012044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Gersten-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3" name="Abgerundetes Rechteck 372">
            <a:hlinkClick r:id="rId10" action="ppaction://hlinksldjump"/>
          </p:cNvPr>
          <p:cNvSpPr/>
          <p:nvPr/>
        </p:nvSpPr>
        <p:spPr>
          <a:xfrm>
            <a:off x="6768030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Roggen-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4" name="Abgerundetes Rechteck 373">
            <a:hlinkClick r:id="rId11" action="ppaction://hlinksldjump"/>
          </p:cNvPr>
          <p:cNvSpPr/>
          <p:nvPr/>
        </p:nvSpPr>
        <p:spPr>
          <a:xfrm>
            <a:off x="7524016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Hafer-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6" name="Abgerundetes Rechteck 375">
            <a:hlinkClick r:id="rId12" action="ppaction://hlinksldjump"/>
          </p:cNvPr>
          <p:cNvSpPr/>
          <p:nvPr/>
        </p:nvSpPr>
        <p:spPr>
          <a:xfrm>
            <a:off x="8280000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 err="1">
                <a:solidFill>
                  <a:srgbClr val="0000FF"/>
                </a:solidFill>
              </a:rPr>
              <a:t>Triticale</a:t>
            </a:r>
            <a:r>
              <a:rPr lang="de-DE" sz="900" b="1" dirty="0">
                <a:solidFill>
                  <a:srgbClr val="0000FF"/>
                </a:solidFill>
              </a:rPr>
              <a:t>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7" name="Abgerundetes Rechteck 376">
            <a:hlinkClick r:id="rId13" action="ppaction://hlinksldjump"/>
          </p:cNvPr>
          <p:cNvSpPr/>
          <p:nvPr/>
        </p:nvSpPr>
        <p:spPr>
          <a:xfrm>
            <a:off x="5256058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378" name="Abgerundetes Rechteck 377">
            <a:hlinkClick r:id="rId14" action="ppaction://hlinksldjump"/>
          </p:cNvPr>
          <p:cNvSpPr/>
          <p:nvPr/>
        </p:nvSpPr>
        <p:spPr>
          <a:xfrm>
            <a:off x="6012044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80" name="Abgerundetes Rechteck 379">
            <a:hlinkClick r:id="rId15" action="ppaction://hlinksldjump"/>
          </p:cNvPr>
          <p:cNvSpPr/>
          <p:nvPr/>
        </p:nvSpPr>
        <p:spPr>
          <a:xfrm>
            <a:off x="6768030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Roggen</a:t>
            </a:r>
          </a:p>
        </p:txBody>
      </p:sp>
      <p:sp>
        <p:nvSpPr>
          <p:cNvPr id="381" name="Abgerundetes Rechteck 380">
            <a:hlinkClick r:id="rId16" action="ppaction://hlinksldjump"/>
          </p:cNvPr>
          <p:cNvSpPr/>
          <p:nvPr/>
        </p:nvSpPr>
        <p:spPr>
          <a:xfrm>
            <a:off x="7524016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Hafer</a:t>
            </a:r>
          </a:p>
        </p:txBody>
      </p:sp>
      <p:sp>
        <p:nvSpPr>
          <p:cNvPr id="382" name="Abgerundetes Rechteck 381">
            <a:hlinkClick r:id="rId17" action="ppaction://hlinksldjump"/>
          </p:cNvPr>
          <p:cNvSpPr/>
          <p:nvPr/>
        </p:nvSpPr>
        <p:spPr>
          <a:xfrm>
            <a:off x="8280000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 err="1">
                <a:solidFill>
                  <a:srgbClr val="0000FF"/>
                </a:solidFill>
              </a:rPr>
              <a:t>Triticale</a:t>
            </a:r>
            <a:endParaRPr lang="de-DE" sz="900" b="1" dirty="0">
              <a:solidFill>
                <a:srgbClr val="0000FF"/>
              </a:solidFill>
            </a:endParaRPr>
          </a:p>
        </p:txBody>
      </p:sp>
      <p:pic>
        <p:nvPicPr>
          <p:cNvPr id="384" name="Grafik 38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84000" y="540000"/>
            <a:ext cx="1260000" cy="90497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39" name="Textfeld 38"/>
          <p:cNvSpPr txBox="1"/>
          <p:nvPr/>
        </p:nvSpPr>
        <p:spPr>
          <a:xfrm>
            <a:off x="36000" y="576000"/>
            <a:ext cx="2996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</a:rPr>
              <a:t>EU-27 (ohne UK)</a:t>
            </a:r>
          </a:p>
        </p:txBody>
      </p:sp>
      <p:sp>
        <p:nvSpPr>
          <p:cNvPr id="353" name="Textfeld 352"/>
          <p:cNvSpPr txBox="1"/>
          <p:nvPr/>
        </p:nvSpPr>
        <p:spPr>
          <a:xfrm>
            <a:off x="360000" y="3240000"/>
            <a:ext cx="1874534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Erzeugung / Verbrauch </a:t>
            </a:r>
          </a:p>
        </p:txBody>
      </p:sp>
      <p:sp>
        <p:nvSpPr>
          <p:cNvPr id="358" name="Abgerundetes Rechteck 357">
            <a:hlinkClick r:id="rId19" action="ppaction://hlinksldjump"/>
          </p:cNvPr>
          <p:cNvSpPr/>
          <p:nvPr/>
        </p:nvSpPr>
        <p:spPr>
          <a:xfrm>
            <a:off x="2520000" y="324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ges.</a:t>
            </a:r>
          </a:p>
        </p:txBody>
      </p:sp>
      <p:sp>
        <p:nvSpPr>
          <p:cNvPr id="44" name="Abgerundetes Rechteck 43">
            <a:hlinkClick r:id="rId20" action="ppaction://hlinksldjump"/>
          </p:cNvPr>
          <p:cNvSpPr/>
          <p:nvPr/>
        </p:nvSpPr>
        <p:spPr>
          <a:xfrm>
            <a:off x="4500072" y="324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50" name="Abgerundetes Rechteck 49">
            <a:hlinkClick r:id="rId21" action="ppaction://hlinksldjump"/>
          </p:cNvPr>
          <p:cNvSpPr/>
          <p:nvPr/>
        </p:nvSpPr>
        <p:spPr>
          <a:xfrm>
            <a:off x="5256058" y="324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60" name="Abgerundetes Rechteck 59">
            <a:hlinkClick r:id="rId22" action="ppaction://hlinksldjump"/>
          </p:cNvPr>
          <p:cNvSpPr/>
          <p:nvPr/>
        </p:nvSpPr>
        <p:spPr>
          <a:xfrm>
            <a:off x="6012044" y="324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57" name="Textfeld 356"/>
          <p:cNvSpPr txBox="1"/>
          <p:nvPr/>
        </p:nvSpPr>
        <p:spPr>
          <a:xfrm>
            <a:off x="360000" y="4320000"/>
            <a:ext cx="1463203" cy="43088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Endbestände  / </a:t>
            </a:r>
          </a:p>
          <a:p>
            <a:r>
              <a:rPr lang="de-DE" sz="1400" b="1" dirty="0">
                <a:solidFill>
                  <a:schemeClr val="bg1"/>
                </a:solidFill>
              </a:rPr>
              <a:t>stock-</a:t>
            </a:r>
            <a:r>
              <a:rPr lang="de-DE" sz="1400" b="1" dirty="0" err="1">
                <a:solidFill>
                  <a:schemeClr val="bg1"/>
                </a:solidFill>
              </a:rPr>
              <a:t>to</a:t>
            </a:r>
            <a:r>
              <a:rPr lang="de-DE" sz="1400" b="1" dirty="0">
                <a:solidFill>
                  <a:schemeClr val="bg1"/>
                </a:solidFill>
              </a:rPr>
              <a:t>-</a:t>
            </a:r>
            <a:r>
              <a:rPr lang="de-DE" sz="1400" b="1" dirty="0" err="1">
                <a:solidFill>
                  <a:schemeClr val="bg1"/>
                </a:solidFill>
              </a:rPr>
              <a:t>use</a:t>
            </a:r>
            <a:r>
              <a:rPr lang="de-DE" sz="1400" b="1" dirty="0">
                <a:solidFill>
                  <a:schemeClr val="bg1"/>
                </a:solidFill>
              </a:rPr>
              <a:t>-ratio</a:t>
            </a:r>
          </a:p>
        </p:txBody>
      </p:sp>
      <p:sp>
        <p:nvSpPr>
          <p:cNvPr id="362" name="Abgerundetes Rechteck 361">
            <a:hlinkClick r:id="rId23" action="ppaction://hlinksldjump"/>
          </p:cNvPr>
          <p:cNvSpPr/>
          <p:nvPr/>
        </p:nvSpPr>
        <p:spPr>
          <a:xfrm>
            <a:off x="2520000" y="432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ges.</a:t>
            </a:r>
          </a:p>
        </p:txBody>
      </p:sp>
      <p:sp>
        <p:nvSpPr>
          <p:cNvPr id="46" name="Abgerundetes Rechteck 45">
            <a:hlinkClick r:id="rId24" action="ppaction://hlinksldjump"/>
          </p:cNvPr>
          <p:cNvSpPr/>
          <p:nvPr/>
        </p:nvSpPr>
        <p:spPr>
          <a:xfrm>
            <a:off x="4500072" y="432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52" name="Abgerundetes Rechteck 51">
            <a:hlinkClick r:id="rId25" action="ppaction://hlinksldjump"/>
          </p:cNvPr>
          <p:cNvSpPr/>
          <p:nvPr/>
        </p:nvSpPr>
        <p:spPr>
          <a:xfrm>
            <a:off x="5256058" y="432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62" name="Abgerundetes Rechteck 61">
            <a:hlinkClick r:id="rId26" action="ppaction://hlinksldjump"/>
          </p:cNvPr>
          <p:cNvSpPr/>
          <p:nvPr/>
        </p:nvSpPr>
        <p:spPr>
          <a:xfrm>
            <a:off x="6012044" y="432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54" name="Textfeld 353"/>
          <p:cNvSpPr txBox="1"/>
          <p:nvPr/>
        </p:nvSpPr>
        <p:spPr>
          <a:xfrm>
            <a:off x="360000" y="4860000"/>
            <a:ext cx="1862223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Selbstversorgungsgrad </a:t>
            </a:r>
          </a:p>
        </p:txBody>
      </p:sp>
      <p:sp>
        <p:nvSpPr>
          <p:cNvPr id="360" name="Abgerundetes Rechteck 359">
            <a:hlinkClick r:id="rId27" action="ppaction://hlinksldjump"/>
          </p:cNvPr>
          <p:cNvSpPr/>
          <p:nvPr/>
        </p:nvSpPr>
        <p:spPr>
          <a:xfrm>
            <a:off x="2520000" y="486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ges.</a:t>
            </a:r>
          </a:p>
        </p:txBody>
      </p:sp>
      <p:sp>
        <p:nvSpPr>
          <p:cNvPr id="48" name="Abgerundetes Rechteck 47">
            <a:hlinkClick r:id="rId28" action="ppaction://hlinksldjump"/>
          </p:cNvPr>
          <p:cNvSpPr/>
          <p:nvPr/>
        </p:nvSpPr>
        <p:spPr>
          <a:xfrm>
            <a:off x="4500072" y="486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54" name="Abgerundetes Rechteck 53">
            <a:hlinkClick r:id="rId29" action="ppaction://hlinksldjump"/>
          </p:cNvPr>
          <p:cNvSpPr/>
          <p:nvPr/>
        </p:nvSpPr>
        <p:spPr>
          <a:xfrm>
            <a:off x="5256058" y="486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64" name="Abgerundetes Rechteck 63">
            <a:hlinkClick r:id="rId30" action="ppaction://hlinksldjump"/>
          </p:cNvPr>
          <p:cNvSpPr/>
          <p:nvPr/>
        </p:nvSpPr>
        <p:spPr>
          <a:xfrm>
            <a:off x="6012044" y="486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56" name="Textfeld 355"/>
          <p:cNvSpPr txBox="1"/>
          <p:nvPr/>
        </p:nvSpPr>
        <p:spPr>
          <a:xfrm>
            <a:off x="360000" y="3780000"/>
            <a:ext cx="1569322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Exporte &amp; Importe </a:t>
            </a:r>
          </a:p>
        </p:txBody>
      </p:sp>
      <p:sp>
        <p:nvSpPr>
          <p:cNvPr id="361" name="Abgerundetes Rechteck 360">
            <a:hlinkClick r:id="rId31" action="ppaction://hlinksldjump"/>
          </p:cNvPr>
          <p:cNvSpPr/>
          <p:nvPr/>
        </p:nvSpPr>
        <p:spPr>
          <a:xfrm>
            <a:off x="2520000" y="378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ges.</a:t>
            </a:r>
          </a:p>
        </p:txBody>
      </p:sp>
      <p:sp>
        <p:nvSpPr>
          <p:cNvPr id="45" name="Abgerundetes Rechteck 44">
            <a:hlinkClick r:id="rId32" action="ppaction://hlinksldjump"/>
          </p:cNvPr>
          <p:cNvSpPr/>
          <p:nvPr/>
        </p:nvSpPr>
        <p:spPr>
          <a:xfrm>
            <a:off x="4500072" y="378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61" name="Abgerundetes Rechteck 60">
            <a:hlinkClick r:id="rId33" action="ppaction://hlinksldjump"/>
          </p:cNvPr>
          <p:cNvSpPr/>
          <p:nvPr/>
        </p:nvSpPr>
        <p:spPr>
          <a:xfrm>
            <a:off x="6012044" y="378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70" name="Abgerundetes Rechteck 69">
            <a:hlinkClick r:id="rId34" action="ppaction://hlinksldjump"/>
          </p:cNvPr>
          <p:cNvSpPr/>
          <p:nvPr/>
        </p:nvSpPr>
        <p:spPr>
          <a:xfrm>
            <a:off x="5256058" y="378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1305785" y="6043055"/>
            <a:ext cx="5773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rgbClr val="FF0000"/>
                </a:solidFill>
              </a:rPr>
              <a:t>7.  Schätzung des Jahres 2026/27</a:t>
            </a:r>
          </a:p>
        </p:txBody>
      </p:sp>
      <p:sp>
        <p:nvSpPr>
          <p:cNvPr id="57" name="Abgerundetes Rechteck 56">
            <a:hlinkClick r:id="rId35" action="ppaction://hlinksldjump"/>
          </p:cNvPr>
          <p:cNvSpPr/>
          <p:nvPr/>
        </p:nvSpPr>
        <p:spPr>
          <a:xfrm>
            <a:off x="2520000" y="540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gesamt</a:t>
            </a:r>
          </a:p>
        </p:txBody>
      </p:sp>
      <p:sp>
        <p:nvSpPr>
          <p:cNvPr id="58" name="Abgerundetes Rechteck 57">
            <a:hlinkClick r:id="rId36" action="ppaction://hlinksldjump"/>
          </p:cNvPr>
          <p:cNvSpPr/>
          <p:nvPr/>
        </p:nvSpPr>
        <p:spPr>
          <a:xfrm>
            <a:off x="4500072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63" name="Abgerundetes Rechteck 62">
            <a:hlinkClick r:id="rId37" action="ppaction://hlinksldjump"/>
          </p:cNvPr>
          <p:cNvSpPr/>
          <p:nvPr/>
        </p:nvSpPr>
        <p:spPr>
          <a:xfrm>
            <a:off x="5256058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66" name="Abgerundetes Rechteck 65">
            <a:hlinkClick r:id="rId38" action="ppaction://hlinksldjump"/>
          </p:cNvPr>
          <p:cNvSpPr/>
          <p:nvPr/>
        </p:nvSpPr>
        <p:spPr>
          <a:xfrm>
            <a:off x="6012044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67" name="Abgerundetes Rechteck 66">
            <a:hlinkClick r:id="rId39" action="ppaction://hlinksldjump"/>
          </p:cNvPr>
          <p:cNvSpPr/>
          <p:nvPr/>
        </p:nvSpPr>
        <p:spPr>
          <a:xfrm>
            <a:off x="6768030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Roggen</a:t>
            </a:r>
          </a:p>
        </p:txBody>
      </p:sp>
      <p:sp>
        <p:nvSpPr>
          <p:cNvPr id="68" name="Abgerundetes Rechteck 67">
            <a:hlinkClick r:id="rId40" action="ppaction://hlinksldjump"/>
          </p:cNvPr>
          <p:cNvSpPr/>
          <p:nvPr/>
        </p:nvSpPr>
        <p:spPr>
          <a:xfrm>
            <a:off x="7524016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Hafer</a:t>
            </a:r>
          </a:p>
        </p:txBody>
      </p:sp>
      <p:sp>
        <p:nvSpPr>
          <p:cNvPr id="69" name="Abgerundetes Rechteck 68">
            <a:hlinkClick r:id="rId41" action="ppaction://hlinksldjump"/>
          </p:cNvPr>
          <p:cNvSpPr/>
          <p:nvPr/>
        </p:nvSpPr>
        <p:spPr>
          <a:xfrm>
            <a:off x="8280000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 err="1">
                <a:solidFill>
                  <a:srgbClr val="0000FF"/>
                </a:solidFill>
              </a:rPr>
              <a:t>Triticale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360000" y="5400000"/>
            <a:ext cx="1460382" cy="384721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Flächen &amp; Erträge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050" b="1" i="1" dirty="0">
                <a:solidFill>
                  <a:schemeClr val="bg1"/>
                </a:solidFill>
              </a:rPr>
              <a:t>(Entwicklungstrend)</a:t>
            </a:r>
          </a:p>
        </p:txBody>
      </p:sp>
      <p:sp>
        <p:nvSpPr>
          <p:cNvPr id="72" name="Abgerundetes Rechteck 71">
            <a:hlinkClick r:id="rId42" action="ppaction://hlinksldjump"/>
          </p:cNvPr>
          <p:cNvSpPr/>
          <p:nvPr/>
        </p:nvSpPr>
        <p:spPr>
          <a:xfrm>
            <a:off x="4500072" y="1259444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EU – 27       Bilanz: </a:t>
            </a:r>
            <a:r>
              <a:rPr lang="de-DE" sz="1200" b="1" dirty="0">
                <a:solidFill>
                  <a:srgbClr val="0000FF"/>
                </a:solidFill>
              </a:rPr>
              <a:t>2025/26</a:t>
            </a:r>
          </a:p>
        </p:txBody>
      </p:sp>
    </p:spTree>
    <p:extLst>
      <p:ext uri="{BB962C8B-B14F-4D97-AF65-F5344CB8AC3E}">
        <p14:creationId xmlns:p14="http://schemas.microsoft.com/office/powerpoint/2010/main" val="2106603050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420000" y="900000"/>
            <a:ext cx="53485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Getreide nach Arten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4800" b="1" dirty="0">
                <a:solidFill>
                  <a:srgbClr val="FF0000"/>
                </a:solidFill>
              </a:rPr>
              <a:t>2026/27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2CD92F-3B8E-1C5A-8FED-B9F38BA02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24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543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420000" y="900000"/>
            <a:ext cx="53485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Getreide nach Arten</a:t>
            </a: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9058695-22AA-E477-9A08-82E563A12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24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2306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4399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Getreide gesamt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EBB8322-2B6F-992E-84B1-9067D8EBC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67298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CA25CF4-A1F6-5B1D-80A3-A2BBCAC31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87389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3318289-95F2-922E-C128-4595D8FEC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5176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4800" b="1">
                <a:solidFill>
                  <a:srgbClr val="0000FF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2024/25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5F8AD3A-7B85-89B8-6B25-151133DBC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9413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4399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Erzeugung / Verbrauch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54D8B68-A9B2-50E1-201C-966BA7103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2000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599998" y="360000"/>
            <a:ext cx="4399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Export &amp; Import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7411D9B-C8EC-FA15-94A0-A3D8A033A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7365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858357" y="900000"/>
            <a:ext cx="58828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Endbestände </a:t>
            </a:r>
            <a:r>
              <a:rPr lang="de-DE" sz="3200" dirty="0">
                <a:solidFill>
                  <a:srgbClr val="0000FF"/>
                </a:solidFill>
              </a:rPr>
              <a:t>/</a:t>
            </a:r>
            <a:r>
              <a:rPr lang="de-DE" sz="3200" b="1" dirty="0">
                <a:solidFill>
                  <a:srgbClr val="0000FF"/>
                </a:solidFill>
              </a:rPr>
              <a:t> stock-</a:t>
            </a:r>
            <a:r>
              <a:rPr lang="de-DE" sz="3200" b="1" dirty="0" err="1">
                <a:solidFill>
                  <a:srgbClr val="0000FF"/>
                </a:solidFill>
              </a:rPr>
              <a:t>to</a:t>
            </a:r>
            <a:r>
              <a:rPr lang="de-DE" sz="3200" b="1" dirty="0">
                <a:solidFill>
                  <a:srgbClr val="0000FF"/>
                </a:solidFill>
              </a:rPr>
              <a:t>-</a:t>
            </a:r>
            <a:r>
              <a:rPr lang="de-DE" sz="3200" b="1" dirty="0" err="1">
                <a:solidFill>
                  <a:srgbClr val="0000FF"/>
                </a:solidFill>
              </a:rPr>
              <a:t>use</a:t>
            </a:r>
            <a:r>
              <a:rPr lang="de-DE" sz="3200" b="1" dirty="0">
                <a:solidFill>
                  <a:srgbClr val="0000FF"/>
                </a:solidFill>
              </a:rPr>
              <a:t>-ratio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43A0A4A-6C1E-CB6E-37C1-F20989036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4017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4399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Selbstversorgungsgrad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73468D-19B6-6D17-C27C-9773D80EE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8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14065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4399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D16AC6E-1315-397D-9D6C-97841BC69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44890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20540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Weizen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51CACF0-8BB7-C4B9-5B85-3314A63C0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45011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D50616F-D847-3CA5-5EDA-D352F60CB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11144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310937B-89E5-E88B-DB8F-B744D1D6C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56993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F5A184B-1294-5D41-9795-CD83C406A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72474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77036" y="900000"/>
            <a:ext cx="40454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Erzeugung / Verbrauch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E9C4208-53EE-1E19-6647-C03D4836A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30283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23061" y="360000"/>
            <a:ext cx="3353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Exporte &amp; Importe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7E5A5F2-8590-3824-FF70-B469D8029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40363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914465" y="900000"/>
            <a:ext cx="57706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Endbestände / stock-</a:t>
            </a:r>
            <a:r>
              <a:rPr lang="de-DE" sz="3200" b="1" dirty="0" err="1">
                <a:solidFill>
                  <a:srgbClr val="0000FF"/>
                </a:solidFill>
              </a:rPr>
              <a:t>to</a:t>
            </a:r>
            <a:r>
              <a:rPr lang="de-DE" sz="3200" b="1" dirty="0">
                <a:solidFill>
                  <a:srgbClr val="0000FF"/>
                </a:solidFill>
              </a:rPr>
              <a:t>-</a:t>
            </a:r>
            <a:r>
              <a:rPr lang="de-DE" sz="3200" b="1" dirty="0" err="1">
                <a:solidFill>
                  <a:srgbClr val="0000FF"/>
                </a:solidFill>
              </a:rPr>
              <a:t>use</a:t>
            </a:r>
            <a:r>
              <a:rPr lang="de-DE" sz="3200" b="1" dirty="0">
                <a:solidFill>
                  <a:srgbClr val="0000FF"/>
                </a:solidFill>
              </a:rPr>
              <a:t>-ratio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72919BC-4B9F-0E3C-10E8-FE4A303D4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25909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93643" y="900000"/>
            <a:ext cx="4012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Selbstversorgungsgrad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0927547-3F47-2D89-C03C-538E3A3E9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28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61072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38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F69068A-541A-3AD4-8208-C623213E2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59707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14237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Mais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CA78605-DBE9-515D-6B07-0FE707F1E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41035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11896B4-641D-268A-D353-A90C0E64C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37787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C11914B-D91D-DF78-6989-3872192EA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55323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998745F-F4B3-72D7-B86D-18F6055AE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35518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77036" y="900000"/>
            <a:ext cx="40454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Erzeugung / Verbrauch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AEE6070-58F9-9250-A7B4-0D254741B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7014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23061" y="360000"/>
            <a:ext cx="3353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Exporte &amp; Importe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F0FC2AC-BF03-6CC6-6C9C-FC704EE21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82200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29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914466" y="900000"/>
            <a:ext cx="57706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Endbestände / stock-</a:t>
            </a:r>
            <a:r>
              <a:rPr lang="de-DE" sz="3200" b="1" dirty="0" err="1">
                <a:solidFill>
                  <a:srgbClr val="0000FF"/>
                </a:solidFill>
              </a:rPr>
              <a:t>to</a:t>
            </a:r>
            <a:r>
              <a:rPr lang="de-DE" sz="3200" b="1" dirty="0">
                <a:solidFill>
                  <a:srgbClr val="0000FF"/>
                </a:solidFill>
              </a:rPr>
              <a:t>-</a:t>
            </a:r>
            <a:r>
              <a:rPr lang="de-DE" sz="3200" b="1" dirty="0" err="1">
                <a:solidFill>
                  <a:srgbClr val="0000FF"/>
                </a:solidFill>
              </a:rPr>
              <a:t>use</a:t>
            </a:r>
            <a:r>
              <a:rPr lang="de-DE" sz="3200" b="1" dirty="0">
                <a:solidFill>
                  <a:srgbClr val="0000FF"/>
                </a:solidFill>
              </a:rPr>
              <a:t>-ratio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C6F72AF-C91D-609C-625C-2E080C3E0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9658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93643" y="900000"/>
            <a:ext cx="4012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Selbstversorgungsgrad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87E19EC-A03B-0C73-8890-5A1BBDB05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28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17160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1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4C5684F-766B-BD55-320B-A901A607E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07630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18523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Gerste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23F74F8-FEE0-2E24-7A63-0074DBF20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56970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530CE75-FB3D-EF7A-7A27-9EC7067E7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92903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34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B9C8A4F-7906-63A2-2F5E-3BFE333B1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41593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83678C4-0A85-F92B-DD12-844EB70A8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49503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36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77036" y="900000"/>
            <a:ext cx="40454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Erzeugung / Verbrauch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F606464-63C4-718A-5563-5AEEFB554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69651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23062" y="360000"/>
            <a:ext cx="3353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Exporte &amp; Importe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A546B38-7F21-6B93-3261-8EAB99A7C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047503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38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914466" y="900000"/>
            <a:ext cx="57706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Endbestände / stock-</a:t>
            </a:r>
            <a:r>
              <a:rPr lang="de-DE" sz="3200" b="1" dirty="0" err="1">
                <a:solidFill>
                  <a:srgbClr val="0000FF"/>
                </a:solidFill>
              </a:rPr>
              <a:t>to</a:t>
            </a:r>
            <a:r>
              <a:rPr lang="de-DE" sz="3200" b="1" dirty="0">
                <a:solidFill>
                  <a:srgbClr val="0000FF"/>
                </a:solidFill>
              </a:rPr>
              <a:t>-</a:t>
            </a:r>
            <a:r>
              <a:rPr lang="de-DE" sz="3200" b="1" dirty="0" err="1">
                <a:solidFill>
                  <a:srgbClr val="0000FF"/>
                </a:solidFill>
              </a:rPr>
              <a:t>use</a:t>
            </a:r>
            <a:r>
              <a:rPr lang="de-DE" sz="3200" b="1" dirty="0">
                <a:solidFill>
                  <a:srgbClr val="0000FF"/>
                </a:solidFill>
              </a:rPr>
              <a:t>-ratio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5FB5F91-312C-B4BD-7565-D50E42B6B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87891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39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93643" y="900000"/>
            <a:ext cx="4012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Selbstversorgungsgrad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34F8645-466F-BDA6-DDFE-7276BA1D1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28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84805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40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0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9996775-BD9A-15FB-EFF4-2119DD14D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12258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2071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Roggen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D6386B-DCEF-DDE4-C503-5A6DEEBE5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35332"/>
      </p:ext>
    </p:extLst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E85FC0C-6495-DDFD-640D-EC4ACDC91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22745"/>
      </p:ext>
    </p:extLst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AC3E9C5-51CB-4B71-2C79-95D98BB35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03330"/>
      </p:ext>
    </p:extLst>
  </p:cSld>
  <p:clrMapOvr>
    <a:masterClrMapping/>
  </p:clrMapOvr>
  <p:transition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44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86127E2C-4635-88DE-34FC-F909BB95EB48}"/>
              </a:ext>
            </a:extLst>
          </p:cNvPr>
          <p:cNvGraphicFramePr>
            <a:graphicFrameLocks noGrp="1"/>
          </p:cNvGraphicFramePr>
          <p:nvPr/>
        </p:nvGraphicFramePr>
        <p:xfrm>
          <a:off x="-14736763" y="-8320088"/>
          <a:ext cx="1817096" cy="4351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020">
                  <a:extLst>
                    <a:ext uri="{9D8B030D-6E8A-4147-A177-3AD203B41FA5}">
                      <a16:colId xmlns:a16="http://schemas.microsoft.com/office/drawing/2014/main" val="2992221736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214198973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665160437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457988656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860914636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821419263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403633402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4125845978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003492663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543143656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784619341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037906788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4123336972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501659955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122290740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794024607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787728711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754140198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926632501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926500350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523611283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032250844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037934732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243296629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871766178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530479381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863585815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859564950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321639252"/>
                    </a:ext>
                  </a:extLst>
                </a:gridCol>
              </a:tblGrid>
              <a:tr h="57142">
                <a:tc gridSpan="29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Verlauf der monatlichen Schätzungen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34802"/>
                  </a:ext>
                </a:extLst>
              </a:tr>
              <a:tr h="7131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EU 27 - Roggen  (2023/24)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© Werner Schmid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6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16724879"/>
                  </a:ext>
                </a:extLst>
              </a:tr>
              <a:tr h="2879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Erzeugung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486917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98304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7625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51108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1329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98306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0363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9865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66864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Binnenverbrauch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69269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67243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68658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4467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38100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87656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1135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01781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08247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Exporte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488086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33943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0428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77530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58881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68119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0399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25158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922325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Importe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7947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5037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23364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4751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639030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00376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6154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91373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18486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Endbestände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17004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73521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0973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06584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4148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7283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3663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9570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49384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stock-to-use-ratio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271108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89434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9824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18075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80920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73480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930018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609923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Selbstversorgungsgrad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188271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0050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03478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594941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6459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60329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08170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Apr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Mai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Jun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Jul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Aug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Sep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Okt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Nov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Jan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Mrz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Apr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Mai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Jul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Aug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Sep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Okt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Nov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Jan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Dez.25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56352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3864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 dirty="0">
                          <a:effectLst/>
                        </a:rPr>
                        <a:t> </a:t>
                      </a:r>
                      <a:endParaRPr lang="de-DE" sz="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00286"/>
                  </a:ext>
                </a:extLst>
              </a:tr>
            </a:tbl>
          </a:graphicData>
        </a:graphic>
      </p:graphicFrame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00000000-0008-0000-0700-000004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5185593"/>
              </p:ext>
            </p:extLst>
          </p:nvPr>
        </p:nvGraphicFramePr>
        <p:xfrm>
          <a:off x="11628438" y="-623888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0000000-0008-0000-07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367603"/>
              </p:ext>
            </p:extLst>
          </p:nvPr>
        </p:nvGraphicFramePr>
        <p:xfrm>
          <a:off x="11628438" y="1708150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00000000-0008-0000-07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910050"/>
              </p:ext>
            </p:extLst>
          </p:nvPr>
        </p:nvGraphicFramePr>
        <p:xfrm>
          <a:off x="11628438" y="4040188"/>
          <a:ext cx="12252325" cy="233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00000000-0008-0000-07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83644"/>
              </p:ext>
            </p:extLst>
          </p:nvPr>
        </p:nvGraphicFramePr>
        <p:xfrm>
          <a:off x="11628438" y="8702675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00000000-0008-0000-07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545255"/>
              </p:ext>
            </p:extLst>
          </p:nvPr>
        </p:nvGraphicFramePr>
        <p:xfrm>
          <a:off x="11628438" y="11034713"/>
          <a:ext cx="12252325" cy="207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00000000-0008-0000-07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4824315"/>
              </p:ext>
            </p:extLst>
          </p:nvPr>
        </p:nvGraphicFramePr>
        <p:xfrm>
          <a:off x="11628438" y="13107988"/>
          <a:ext cx="12252325" cy="207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00000000-0008-0000-07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8238156"/>
              </p:ext>
            </p:extLst>
          </p:nvPr>
        </p:nvGraphicFramePr>
        <p:xfrm>
          <a:off x="11628438" y="6370638"/>
          <a:ext cx="12252325" cy="233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5" name="Grafik 14">
            <a:extLst>
              <a:ext uri="{FF2B5EF4-FFF2-40B4-BE49-F238E27FC236}">
                <a16:creationId xmlns:a16="http://schemas.microsoft.com/office/drawing/2014/main" id="{BAB113E6-6636-B892-8F4E-3C8FA3B58F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80875"/>
      </p:ext>
    </p:extLst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0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Roggen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A19778C-CF5D-D247-15A7-FB517D7E0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479377"/>
      </p:ext>
    </p:extLst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46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15875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Hafer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1DE2404-7D20-9F2B-9B07-960C9EB88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38871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47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-14316075" y="-7877175"/>
          <a:ext cx="1805477" cy="55891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721">
                  <a:extLst>
                    <a:ext uri="{9D8B030D-6E8A-4147-A177-3AD203B41FA5}">
                      <a16:colId xmlns:a16="http://schemas.microsoft.com/office/drawing/2014/main" val="70785295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71506391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0037492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92644545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470938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327261666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6709246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67129294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05066904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00390051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06853217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499207817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237921192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59882972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27232662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00041478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0427041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09832935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75017037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83485033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19788217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285660936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515649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92281269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460250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7603500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98376647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32662582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73334405"/>
                    </a:ext>
                  </a:extLst>
                </a:gridCol>
              </a:tblGrid>
              <a:tr h="58620">
                <a:tc gridSpan="29">
                  <a:txBody>
                    <a:bodyPr/>
                    <a:lstStyle/>
                    <a:p>
                      <a:pPr algn="ctr" fontAlgn="ctr"/>
                      <a:r>
                        <a:rPr lang="de-DE" sz="300" u="none" strike="noStrike">
                          <a:effectLst/>
                        </a:rPr>
                        <a:t>Verlauf der monatlichen Schätzungen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422295"/>
                  </a:ext>
                </a:extLst>
              </a:tr>
              <a:tr h="61902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EU 27 - Hafer  (2023/24)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© Werner Schmid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64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99898945"/>
                  </a:ext>
                </a:extLst>
              </a:tr>
              <a:tr h="29544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Erzeugung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50883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4800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8406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30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3138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270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96164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3202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8128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Binnenverbrauch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731652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8795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7922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0028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32187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63065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619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6339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25918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Exporte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76890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743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1746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0321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8048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155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297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3542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25621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Importe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93569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4322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3915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97635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7112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7267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4592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83546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36416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Endbestände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1820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4455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2443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2409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6745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249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66818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32701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105403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stock-to-use-ratio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34183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463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130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2774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21133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1031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7054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280082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Selbstversorgungsgrad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70351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2076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09377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4200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65609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4763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27937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Apr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Mai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Jun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Jul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Aug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Sep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Okt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Nov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Dez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Jan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Apr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Mai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Jul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Aug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Sep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Okt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Nov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Dez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Jan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4227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8262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 dirty="0">
                          <a:effectLst/>
                        </a:rPr>
                        <a:t> </a:t>
                      </a:r>
                      <a:endParaRPr lang="de-DE" sz="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9669"/>
                  </a:ext>
                </a:extLst>
              </a:tr>
            </a:tbl>
          </a:graphicData>
        </a:graphic>
      </p:graphicFrame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3958403079"/>
              </p:ext>
            </p:extLst>
          </p:nvPr>
        </p:nvGraphicFramePr>
        <p:xfrm>
          <a:off x="11534775" y="-3714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446791"/>
              </p:ext>
            </p:extLst>
          </p:nvPr>
        </p:nvGraphicFramePr>
        <p:xfrm>
          <a:off x="11534775" y="18573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Diagram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076820"/>
              </p:ext>
            </p:extLst>
          </p:nvPr>
        </p:nvGraphicFramePr>
        <p:xfrm>
          <a:off x="11534775" y="408622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Diagram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7410025"/>
              </p:ext>
            </p:extLst>
          </p:nvPr>
        </p:nvGraphicFramePr>
        <p:xfrm>
          <a:off x="11534775" y="854392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Diagram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490610"/>
              </p:ext>
            </p:extLst>
          </p:nvPr>
        </p:nvGraphicFramePr>
        <p:xfrm>
          <a:off x="11534775" y="10772775"/>
          <a:ext cx="119253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Diagram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736673"/>
              </p:ext>
            </p:extLst>
          </p:nvPr>
        </p:nvGraphicFramePr>
        <p:xfrm>
          <a:off x="11534775" y="12753975"/>
          <a:ext cx="119253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Diagramm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778406"/>
              </p:ext>
            </p:extLst>
          </p:nvPr>
        </p:nvGraphicFramePr>
        <p:xfrm>
          <a:off x="11534775" y="63150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7" name="Abgerundetes Rechteck 16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A37152-60CA-5AA5-54D0-D87D40BAA9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65542"/>
      </p:ext>
    </p:extLst>
  </p:cSld>
  <p:clrMapOvr>
    <a:masterClrMapping/>
  </p:clrMapOvr>
  <p:transition spd="slow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48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-14316075" y="-7877175"/>
          <a:ext cx="1805477" cy="55891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721">
                  <a:extLst>
                    <a:ext uri="{9D8B030D-6E8A-4147-A177-3AD203B41FA5}">
                      <a16:colId xmlns:a16="http://schemas.microsoft.com/office/drawing/2014/main" val="70785295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71506391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0037492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92644545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470938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327261666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6709246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67129294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05066904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00390051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06853217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499207817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237921192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59882972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27232662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00041478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0427041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09832935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75017037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83485033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19788217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285660936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515649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92281269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460250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7603500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98376647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32662582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73334405"/>
                    </a:ext>
                  </a:extLst>
                </a:gridCol>
              </a:tblGrid>
              <a:tr h="58620">
                <a:tc gridSpan="29">
                  <a:txBody>
                    <a:bodyPr/>
                    <a:lstStyle/>
                    <a:p>
                      <a:pPr algn="ctr" fontAlgn="ctr"/>
                      <a:r>
                        <a:rPr lang="de-DE" sz="300" u="none" strike="noStrike">
                          <a:effectLst/>
                        </a:rPr>
                        <a:t>Verlauf der monatlichen Schätzungen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422295"/>
                  </a:ext>
                </a:extLst>
              </a:tr>
              <a:tr h="61902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EU 27 - Hafer  (2023/24)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© Werner Schmid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64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99898945"/>
                  </a:ext>
                </a:extLst>
              </a:tr>
              <a:tr h="29544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Erzeugung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50883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4800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8406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30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3138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270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96164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3202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8128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Binnenverbrauch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731652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8795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7922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0028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32187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63065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619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6339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25918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Exporte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76890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743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1746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0321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8048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155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297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3542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25621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Importe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93569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4322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3915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97635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7112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7267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4592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83546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36416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Endbestände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1820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4455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2443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2409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6745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249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66818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32701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105403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stock-to-use-ratio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34183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463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130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2774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21133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1031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7054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280082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Selbstversorgungsgrad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70351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2076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09377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4200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65609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4763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27937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Apr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Mai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Jun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Jul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Aug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Sep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Okt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Nov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Dez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Jan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Apr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Mai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Jul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Aug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Sep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Okt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Nov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Dez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Jan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4227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8262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 dirty="0">
                          <a:effectLst/>
                        </a:rPr>
                        <a:t> </a:t>
                      </a:r>
                      <a:endParaRPr lang="de-DE" sz="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9669"/>
                  </a:ext>
                </a:extLst>
              </a:tr>
            </a:tbl>
          </a:graphicData>
        </a:graphic>
      </p:graphicFrame>
      <p:graphicFrame>
        <p:nvGraphicFramePr>
          <p:cNvPr id="8" name="Diagramm 7"/>
          <p:cNvGraphicFramePr/>
          <p:nvPr/>
        </p:nvGraphicFramePr>
        <p:xfrm>
          <a:off x="11534775" y="-3714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Diagramm 8"/>
          <p:cNvGraphicFramePr>
            <a:graphicFrameLocks/>
          </p:cNvGraphicFramePr>
          <p:nvPr/>
        </p:nvGraphicFramePr>
        <p:xfrm>
          <a:off x="11534775" y="18573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Diagramm 9"/>
          <p:cNvGraphicFramePr>
            <a:graphicFrameLocks/>
          </p:cNvGraphicFramePr>
          <p:nvPr/>
        </p:nvGraphicFramePr>
        <p:xfrm>
          <a:off x="11534775" y="408622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Diagramm 10"/>
          <p:cNvGraphicFramePr>
            <a:graphicFrameLocks/>
          </p:cNvGraphicFramePr>
          <p:nvPr/>
        </p:nvGraphicFramePr>
        <p:xfrm>
          <a:off x="11534775" y="854392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Diagramm 11"/>
          <p:cNvGraphicFramePr>
            <a:graphicFrameLocks/>
          </p:cNvGraphicFramePr>
          <p:nvPr/>
        </p:nvGraphicFramePr>
        <p:xfrm>
          <a:off x="11534775" y="10772775"/>
          <a:ext cx="119253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Diagramm 12"/>
          <p:cNvGraphicFramePr>
            <a:graphicFrameLocks/>
          </p:cNvGraphicFramePr>
          <p:nvPr/>
        </p:nvGraphicFramePr>
        <p:xfrm>
          <a:off x="11534775" y="12753975"/>
          <a:ext cx="119253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Diagramm 13"/>
          <p:cNvGraphicFramePr>
            <a:graphicFrameLocks/>
          </p:cNvGraphicFramePr>
          <p:nvPr/>
        </p:nvGraphicFramePr>
        <p:xfrm>
          <a:off x="11534775" y="63150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7" name="Abgerundetes Rechteck 16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2D3A23A-2C09-4B7C-C432-27345719BB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4447"/>
      </p:ext>
    </p:extLst>
  </p:cSld>
  <p:clrMapOvr>
    <a:masterClrMapping/>
  </p:clrMapOvr>
  <p:transition spd="slow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49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561B47C1-22FE-CFE4-604D-1F9804AFDBC5}"/>
              </a:ext>
            </a:extLst>
          </p:cNvPr>
          <p:cNvGraphicFramePr>
            <a:graphicFrameLocks noGrp="1"/>
          </p:cNvGraphicFramePr>
          <p:nvPr/>
        </p:nvGraphicFramePr>
        <p:xfrm>
          <a:off x="-14736763" y="-8320088"/>
          <a:ext cx="1864094" cy="53757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590">
                  <a:extLst>
                    <a:ext uri="{9D8B030D-6E8A-4147-A177-3AD203B41FA5}">
                      <a16:colId xmlns:a16="http://schemas.microsoft.com/office/drawing/2014/main" val="2513519445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17411269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60314550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620385911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64558762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974541751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25732581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3302714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712285371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55922281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23782780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417308928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28962844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12283896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051988932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950707014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718217618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884241818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60849682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026310458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968464009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689960287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68689723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08028528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254892503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488535925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64306757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764289349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796190785"/>
                    </a:ext>
                  </a:extLst>
                </a:gridCol>
              </a:tblGrid>
              <a:tr h="58620">
                <a:tc gridSpan="29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Verlauf der monatlichen Schätzungen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281543"/>
                  </a:ext>
                </a:extLst>
              </a:tr>
              <a:tr h="6190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EU 27 - Hafer  (2023/24)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© Werner Schmid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6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346237"/>
                  </a:ext>
                </a:extLst>
              </a:tr>
              <a:tr h="2954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Erzeugung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479350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7580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0914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7518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4873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20931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4808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67038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25006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Binnenverbrauch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12171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9879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6498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43224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8435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1960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7341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29516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853320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Exporte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324291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5338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403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1180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37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07021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88726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9781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406776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Importe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6002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86907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3195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3542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888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1117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19823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3385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278347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Endbestände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248476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2501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41897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458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4091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418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51280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9005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365774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stock-to-use-ratio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33246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0381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81796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75505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3571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9856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8332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91294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Selbstversorgungsgrad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34498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34347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42778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8279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0171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7022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9460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Apr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Mai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Jun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Jul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Aug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Sep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Okt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Nov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Jan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Mrz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Apr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Mai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Jul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Aug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Sep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Okt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Nov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Jan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Dez.25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0937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12826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 dirty="0">
                          <a:effectLst/>
                        </a:rPr>
                        <a:t> </a:t>
                      </a:r>
                      <a:endParaRPr lang="de-DE" sz="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852630"/>
                  </a:ext>
                </a:extLst>
              </a:tr>
            </a:tbl>
          </a:graphicData>
        </a:graphic>
      </p:graphicFrame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00000000-0008-0000-0700-000004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9356175"/>
              </p:ext>
            </p:extLst>
          </p:nvPr>
        </p:nvGraphicFramePr>
        <p:xfrm>
          <a:off x="11628438" y="-623888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0000000-0008-0000-07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171209"/>
              </p:ext>
            </p:extLst>
          </p:nvPr>
        </p:nvGraphicFramePr>
        <p:xfrm>
          <a:off x="11628438" y="1708150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00000000-0008-0000-07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0340721"/>
              </p:ext>
            </p:extLst>
          </p:nvPr>
        </p:nvGraphicFramePr>
        <p:xfrm>
          <a:off x="11628438" y="4040188"/>
          <a:ext cx="12252325" cy="233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00000000-0008-0000-07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99629"/>
              </p:ext>
            </p:extLst>
          </p:nvPr>
        </p:nvGraphicFramePr>
        <p:xfrm>
          <a:off x="11628438" y="8702675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00000000-0008-0000-07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830273"/>
              </p:ext>
            </p:extLst>
          </p:nvPr>
        </p:nvGraphicFramePr>
        <p:xfrm>
          <a:off x="11628438" y="11034713"/>
          <a:ext cx="12252325" cy="207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00000000-0008-0000-07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397322"/>
              </p:ext>
            </p:extLst>
          </p:nvPr>
        </p:nvGraphicFramePr>
        <p:xfrm>
          <a:off x="11628438" y="13107988"/>
          <a:ext cx="12252325" cy="207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00000000-0008-0000-07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334483"/>
              </p:ext>
            </p:extLst>
          </p:nvPr>
        </p:nvGraphicFramePr>
        <p:xfrm>
          <a:off x="11628438" y="6370638"/>
          <a:ext cx="12252325" cy="233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4" name="Grafik 13">
            <a:extLst>
              <a:ext uri="{FF2B5EF4-FFF2-40B4-BE49-F238E27FC236}">
                <a16:creationId xmlns:a16="http://schemas.microsoft.com/office/drawing/2014/main" id="{E83BD1E7-C3BC-CA79-06E8-04EFDA5D39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933278"/>
      </p:ext>
    </p:extLst>
  </p:cSld>
  <p:clrMapOvr>
    <a:masterClrMapping/>
  </p:clrMapOvr>
  <p:transition spd="slow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50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0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Hafer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3625039-F3BC-7DBF-7BA6-511AF5E08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65533"/>
      </p:ext>
    </p:extLst>
  </p:cSld>
  <p:clrMapOvr>
    <a:masterClrMapping/>
  </p:clrMapOvr>
  <p:transition spd="slow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2210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 err="1">
                <a:solidFill>
                  <a:srgbClr val="0000FF"/>
                </a:solidFill>
              </a:rPr>
              <a:t>Triticale</a:t>
            </a:r>
            <a:endParaRPr lang="de-DE" sz="4800" b="1" dirty="0">
              <a:solidFill>
                <a:srgbClr val="0000FF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8BD9294-01FD-2EB2-D449-A46B2E3A5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16781"/>
      </p:ext>
    </p:extLst>
  </p:cSld>
  <p:clrMapOvr>
    <a:masterClrMapping/>
  </p:clrMapOvr>
  <p:transition spd="slow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5FF27EA-8434-758F-DA83-D00DCC6A4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02923"/>
      </p:ext>
    </p:extLst>
  </p:cSld>
  <p:clrMapOvr>
    <a:masterClrMapping/>
  </p:clrMapOvr>
  <p:transition spd="slow"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E98B50D-9F80-F33D-9637-5B6AF912C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31735"/>
      </p:ext>
    </p:extLst>
  </p:cSld>
  <p:clrMapOvr>
    <a:masterClrMapping/>
  </p:clrMapOvr>
  <p:transition spd="slow"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54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64B463E-0774-95A4-9F23-8DFD97CB34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85088"/>
      </p:ext>
    </p:extLst>
  </p:cSld>
  <p:clrMapOvr>
    <a:masterClrMapping/>
  </p:clrMapOvr>
  <p:transition spd="slow"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0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 err="1">
                <a:solidFill>
                  <a:srgbClr val="0000FF"/>
                </a:solidFill>
              </a:rPr>
              <a:t>Triticale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2DD0BDE-08FF-CE02-81C7-A52641F28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19362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4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8210</Words>
  <Application>Microsoft Office PowerPoint</Application>
  <PresentationFormat>Bildschirmpräsentation (4:3)</PresentationFormat>
  <Paragraphs>7105</Paragraphs>
  <Slides>55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55</vt:i4>
      </vt:variant>
    </vt:vector>
  </HeadingPairs>
  <TitlesOfParts>
    <vt:vector size="59" baseType="lpstr">
      <vt:lpstr>Arial</vt:lpstr>
      <vt:lpstr>Calibri</vt:lpstr>
      <vt:lpstr>Wingdings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LGL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Schmid, Werner (LEL)</dc:creator>
  <cp:lastModifiedBy>Werner Schmid</cp:lastModifiedBy>
  <cp:revision>1625</cp:revision>
  <cp:lastPrinted>2026-03-12T06:28:28Z</cp:lastPrinted>
  <dcterms:created xsi:type="dcterms:W3CDTF">2019-08-22T11:48:22Z</dcterms:created>
  <dcterms:modified xsi:type="dcterms:W3CDTF">2026-09-30T09:31:44Z</dcterms:modified>
</cp:coreProperties>
</file>