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347" r:id="rId2"/>
    <p:sldId id="256" r:id="rId3"/>
    <p:sldId id="348" r:id="rId4"/>
    <p:sldId id="386" r:id="rId5"/>
    <p:sldId id="349" r:id="rId6"/>
    <p:sldId id="394" r:id="rId7"/>
    <p:sldId id="395" r:id="rId8"/>
    <p:sldId id="350" r:id="rId9"/>
    <p:sldId id="351" r:id="rId10"/>
    <p:sldId id="353" r:id="rId11"/>
    <p:sldId id="354" r:id="rId12"/>
    <p:sldId id="352" r:id="rId13"/>
    <p:sldId id="396" r:id="rId14"/>
    <p:sldId id="355" r:id="rId15"/>
    <p:sldId id="356" r:id="rId16"/>
    <p:sldId id="397" r:id="rId17"/>
    <p:sldId id="388" r:id="rId18"/>
    <p:sldId id="368" r:id="rId19"/>
    <p:sldId id="369" r:id="rId20"/>
    <p:sldId id="370" r:id="rId21"/>
    <p:sldId id="372" r:id="rId22"/>
    <p:sldId id="398" r:id="rId23"/>
    <p:sldId id="357" r:id="rId24"/>
    <p:sldId id="358" r:id="rId25"/>
    <p:sldId id="399" r:id="rId26"/>
    <p:sldId id="389" r:id="rId27"/>
    <p:sldId id="373" r:id="rId28"/>
    <p:sldId id="385" r:id="rId29"/>
    <p:sldId id="375" r:id="rId30"/>
    <p:sldId id="377" r:id="rId31"/>
    <p:sldId id="400" r:id="rId32"/>
    <p:sldId id="359" r:id="rId33"/>
    <p:sldId id="360" r:id="rId34"/>
    <p:sldId id="401" r:id="rId35"/>
    <p:sldId id="390" r:id="rId36"/>
    <p:sldId id="378" r:id="rId37"/>
    <p:sldId id="379" r:id="rId38"/>
    <p:sldId id="380" r:id="rId39"/>
    <p:sldId id="382" r:id="rId40"/>
    <p:sldId id="402" r:id="rId41"/>
    <p:sldId id="361" r:id="rId42"/>
    <p:sldId id="362" r:id="rId43"/>
    <p:sldId id="403" r:id="rId44"/>
    <p:sldId id="391" r:id="rId45"/>
    <p:sldId id="406" r:id="rId46"/>
    <p:sldId id="363" r:id="rId47"/>
    <p:sldId id="364" r:id="rId48"/>
    <p:sldId id="404" r:id="rId49"/>
    <p:sldId id="392" r:id="rId50"/>
    <p:sldId id="407" r:id="rId51"/>
    <p:sldId id="365" r:id="rId52"/>
    <p:sldId id="366" r:id="rId53"/>
    <p:sldId id="405" r:id="rId54"/>
    <p:sldId id="393" r:id="rId55"/>
    <p:sldId id="408" r:id="rId56"/>
  </p:sldIdLst>
  <p:sldSz cx="9144000" cy="6858000" type="screen4x3"/>
  <p:notesSz cx="6886575" cy="10017125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FF"/>
    <a:srgbClr val="ED9FFF"/>
    <a:srgbClr val="FFCD9B"/>
    <a:srgbClr val="FFFF99"/>
    <a:srgbClr val="00FF00"/>
    <a:srgbClr val="FFBEFF"/>
    <a:srgbClr val="FFC1FF"/>
    <a:srgbClr val="FF99FF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8" autoAdjust="0"/>
    <p:restoredTop sz="96395" autoAdjust="0"/>
  </p:normalViewPr>
  <p:slideViewPr>
    <p:cSldViewPr>
      <p:cViewPr varScale="1">
        <p:scale>
          <a:sx n="95" d="100"/>
          <a:sy n="95" d="100"/>
        </p:scale>
        <p:origin x="11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\\bk.bwl.net\LEL\Users\SchmidWe\HOME\000_A_MARKTFOLIEN\ws_Folien\ws1_Getreide\ws10002_Getreide_Bilanz_EU\000a_ws_Getreide_Handbilanz_EU27_ALLE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laus\ws\0_C_LEL_Lw_H_WS\000_A_MARKTFOLIEN\ws_Folien\ws1_Getreide\ws10002_Getreide_Bilanz_EU\000a_ws_Getreide_Handbilanz_EU27_ALL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747966421552684E-2"/>
          <c:y val="0.22206519056912755"/>
          <c:w val="0.87068610433280502"/>
          <c:h val="0.66482760167799537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Verlauf_Schätzungen!$C$38</c:f>
              <c:strCache>
                <c:ptCount val="1"/>
                <c:pt idx="0">
                  <c:v>Produktion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</c:spPr>
          </c:marker>
          <c:dLbls>
            <c:spPr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Verlauf_Schätzungen!$H$37:$AG$37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Verlauf_Schätzungen!$H$38:$AG$38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10.816000000000001</c:v>
                </c:pt>
                <c:pt idx="2">
                  <c:v>10.839</c:v>
                </c:pt>
                <c:pt idx="3">
                  <c:v>10.683</c:v>
                </c:pt>
                <c:pt idx="4">
                  <c:v>11.105</c:v>
                </c:pt>
                <c:pt idx="5">
                  <c:v>10.994999999999999</c:v>
                </c:pt>
                <c:pt idx="6">
                  <c:v>11.000999999999999</c:v>
                </c:pt>
                <c:pt idx="7">
                  <c:v>11.058</c:v>
                </c:pt>
                <c:pt idx="8">
                  <c:v>10.99</c:v>
                </c:pt>
                <c:pt idx="9">
                  <c:v>10.968999999999999</c:v>
                </c:pt>
                <c:pt idx="10">
                  <c:v>10.984999999999999</c:v>
                </c:pt>
                <c:pt idx="11">
                  <c:v>11.052</c:v>
                </c:pt>
                <c:pt idx="12">
                  <c:v>11.009</c:v>
                </c:pt>
                <c:pt idx="13">
                  <c:v>11.009</c:v>
                </c:pt>
                <c:pt idx="14">
                  <c:v>11.009</c:v>
                </c:pt>
                <c:pt idx="15">
                  <c:v>10.941000000000001</c:v>
                </c:pt>
                <c:pt idx="16">
                  <c:v>10.941000000000001</c:v>
                </c:pt>
                <c:pt idx="17">
                  <c:v>10.941000000000001</c:v>
                </c:pt>
                <c:pt idx="18">
                  <c:v>10.941000000000001</c:v>
                </c:pt>
                <c:pt idx="19">
                  <c:v>10.941000000000001</c:v>
                </c:pt>
                <c:pt idx="20">
                  <c:v>10.824999999999999</c:v>
                </c:pt>
                <c:pt idx="21">
                  <c:v>10.75</c:v>
                </c:pt>
                <c:pt idx="22">
                  <c:v>10.75</c:v>
                </c:pt>
                <c:pt idx="23">
                  <c:v>10.75</c:v>
                </c:pt>
                <c:pt idx="24">
                  <c:v>10.75</c:v>
                </c:pt>
                <c:pt idx="25">
                  <c:v>10.75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914-468E-A176-95DAEB434D2F}"/>
            </c:ext>
          </c:extLst>
        </c:ser>
        <c:ser>
          <c:idx val="1"/>
          <c:order val="1"/>
          <c:tx>
            <c:strRef>
              <c:f>Verlauf_Schätzungen!$C$39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Verlauf_Schätzungen!$H$37:$AG$37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Verlauf_Schätzungen!$H$39:$AG$39</c:f>
              <c:numCache>
                <c:formatCode>General</c:formatCode>
                <c:ptCount val="26"/>
                <c:pt idx="0" formatCode="#,##0.0;[Red]\-\ #,##0.0;[White]#,##0.0">
                  <c:v>11.610900000000001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914-468E-A176-95DAEB434D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46496"/>
        <c:axId val="156748032"/>
      </c:lineChart>
      <c:catAx>
        <c:axId val="15674649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48032"/>
        <c:crosses val="autoZero"/>
        <c:auto val="1"/>
        <c:lblAlgn val="ctr"/>
        <c:lblOffset val="100"/>
        <c:noMultiLvlLbl val="0"/>
      </c:catAx>
      <c:valAx>
        <c:axId val="15674803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4649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471518536221312E-2"/>
          <c:y val="0.22418995258094862"/>
          <c:w val="0.87250844842477759"/>
          <c:h val="0.66444280034869985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Verlauf_Schätzungen!$C$42</c:f>
              <c:strCache>
                <c:ptCount val="1"/>
                <c:pt idx="0">
                  <c:v>Binnenverbrauch</c:v>
                </c:pt>
              </c:strCache>
            </c:strRef>
          </c:tx>
          <c:spPr>
            <a:ln w="63500">
              <a:solidFill>
                <a:srgbClr val="FF0000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FF0000"/>
                </a:solidFill>
              </a:ln>
            </c:spPr>
          </c:marker>
          <c:dLbls>
            <c:numFmt formatCode="#,##0.0" sourceLinked="0"/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Verlauf_Schätzungen!$H$41:$AG$41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Verlauf_Schätzungen!$H$42:$AG$42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11.561999999999999</c:v>
                </c:pt>
                <c:pt idx="2">
                  <c:v>11.061999999999999</c:v>
                </c:pt>
                <c:pt idx="3">
                  <c:v>11.061</c:v>
                </c:pt>
                <c:pt idx="4">
                  <c:v>11.064</c:v>
                </c:pt>
                <c:pt idx="5">
                  <c:v>11.063000000000001</c:v>
                </c:pt>
                <c:pt idx="6">
                  <c:v>11.063000000000001</c:v>
                </c:pt>
                <c:pt idx="7">
                  <c:v>11.063000000000001</c:v>
                </c:pt>
                <c:pt idx="8">
                  <c:v>11.063000000000001</c:v>
                </c:pt>
                <c:pt idx="9">
                  <c:v>11.063000000000001</c:v>
                </c:pt>
                <c:pt idx="10">
                  <c:v>11.063000000000001</c:v>
                </c:pt>
                <c:pt idx="11">
                  <c:v>11.063000000000001</c:v>
                </c:pt>
                <c:pt idx="12">
                  <c:v>11.063000000000001</c:v>
                </c:pt>
                <c:pt idx="13">
                  <c:v>11.063000000000001</c:v>
                </c:pt>
                <c:pt idx="14">
                  <c:v>11.063000000000001</c:v>
                </c:pt>
                <c:pt idx="15">
                  <c:v>11.063000000000001</c:v>
                </c:pt>
                <c:pt idx="16">
                  <c:v>11.063000000000001</c:v>
                </c:pt>
                <c:pt idx="17">
                  <c:v>11.063000000000001</c:v>
                </c:pt>
                <c:pt idx="18">
                  <c:v>11.063000000000001</c:v>
                </c:pt>
                <c:pt idx="19">
                  <c:v>11.063000000000001</c:v>
                </c:pt>
                <c:pt idx="20">
                  <c:v>11.061999999999999</c:v>
                </c:pt>
                <c:pt idx="21">
                  <c:v>11.061999999999999</c:v>
                </c:pt>
                <c:pt idx="22">
                  <c:v>11.061999999999999</c:v>
                </c:pt>
                <c:pt idx="23">
                  <c:v>11.061999999999999</c:v>
                </c:pt>
                <c:pt idx="24">
                  <c:v>11.061999999999999</c:v>
                </c:pt>
                <c:pt idx="25">
                  <c:v>11.061999999999999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10B-4897-9762-CCFEAFA440D8}"/>
            </c:ext>
          </c:extLst>
        </c:ser>
        <c:ser>
          <c:idx val="1"/>
          <c:order val="1"/>
          <c:tx>
            <c:strRef>
              <c:f>Verlauf_Schätzungen!$C$43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Verlauf_Schätzungen!$H$41:$AG$41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Verlauf_Schätzungen!$H$43:$AG$43</c:f>
              <c:numCache>
                <c:formatCode>General</c:formatCode>
                <c:ptCount val="26"/>
                <c:pt idx="0" formatCode="#,##0.0;[Red]\-\ #,##0.0;[White]#,##0.0">
                  <c:v>11.616150000000001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10B-4897-9762-CCFEAFA440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59936"/>
        <c:axId val="156761472"/>
      </c:lineChart>
      <c:catAx>
        <c:axId val="15675993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61472"/>
        <c:crosses val="autoZero"/>
        <c:auto val="1"/>
        <c:lblAlgn val="ctr"/>
        <c:lblOffset val="100"/>
        <c:noMultiLvlLbl val="0"/>
      </c:catAx>
      <c:valAx>
        <c:axId val="156761472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5993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383302726136866E-2"/>
          <c:y val="0.22377583786444227"/>
          <c:w val="0.87250920312277258"/>
          <c:h val="0.66304162996988136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Verlauf_Schätzungen!$C$46</c:f>
              <c:strCache>
                <c:ptCount val="1"/>
                <c:pt idx="0">
                  <c:v>Exporte</c:v>
                </c:pt>
              </c:strCache>
            </c:strRef>
          </c:tx>
          <c:spPr>
            <a:ln w="63500">
              <a:solidFill>
                <a:schemeClr val="tx1">
                  <a:lumMod val="65000"/>
                  <a:lumOff val="35000"/>
                </a:schemeClr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C00000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Verlauf_Schätzungen!$H$45:$AG$45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Verlauf_Schätzungen!$H$46:$AG$46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5.0000000000000001E-3</c:v>
                </c:pt>
                <c:pt idx="2">
                  <c:v>5.0000000000000001E-3</c:v>
                </c:pt>
                <c:pt idx="3">
                  <c:v>5.0000000000000001E-3</c:v>
                </c:pt>
                <c:pt idx="4">
                  <c:v>5.0000000000000001E-3</c:v>
                </c:pt>
                <c:pt idx="5">
                  <c:v>5.0000000000000001E-3</c:v>
                </c:pt>
                <c:pt idx="6">
                  <c:v>5.0000000000000001E-3</c:v>
                </c:pt>
                <c:pt idx="7">
                  <c:v>5.0000000000000001E-3</c:v>
                </c:pt>
                <c:pt idx="8">
                  <c:v>5.0000000000000001E-3</c:v>
                </c:pt>
                <c:pt idx="9">
                  <c:v>5.0000000000000001E-3</c:v>
                </c:pt>
                <c:pt idx="10">
                  <c:v>5.0000000000000001E-3</c:v>
                </c:pt>
                <c:pt idx="11">
                  <c:v>5.0000000000000001E-3</c:v>
                </c:pt>
                <c:pt idx="12">
                  <c:v>5.0000000000000001E-3</c:v>
                </c:pt>
                <c:pt idx="13">
                  <c:v>5.0000000000000001E-3</c:v>
                </c:pt>
                <c:pt idx="14">
                  <c:v>5.0000000000000001E-3</c:v>
                </c:pt>
                <c:pt idx="15">
                  <c:v>5.0000000000000001E-3</c:v>
                </c:pt>
                <c:pt idx="16">
                  <c:v>5.0000000000000001E-3</c:v>
                </c:pt>
                <c:pt idx="17">
                  <c:v>5.0000000000000001E-3</c:v>
                </c:pt>
                <c:pt idx="18">
                  <c:v>4.0000000000000001E-3</c:v>
                </c:pt>
                <c:pt idx="19">
                  <c:v>4.0000000000000001E-3</c:v>
                </c:pt>
                <c:pt idx="20">
                  <c:v>4.0000000000000001E-3</c:v>
                </c:pt>
                <c:pt idx="21">
                  <c:v>4.0000000000000001E-3</c:v>
                </c:pt>
                <c:pt idx="22">
                  <c:v>4.0000000000000001E-3</c:v>
                </c:pt>
                <c:pt idx="23">
                  <c:v>4.0000000000000001E-3</c:v>
                </c:pt>
                <c:pt idx="24">
                  <c:v>4.0000000000000001E-3</c:v>
                </c:pt>
                <c:pt idx="25">
                  <c:v>4.0000000000000001E-3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302-4C30-B5AD-602CEF3669EB}"/>
            </c:ext>
          </c:extLst>
        </c:ser>
        <c:ser>
          <c:idx val="1"/>
          <c:order val="1"/>
          <c:tx>
            <c:strRef>
              <c:f>Verlauf_Schätzungen!$C$47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Verlauf_Schätzungen!$H$45:$AG$45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Verlauf_Schätzungen!$H$47:$AG$47</c:f>
              <c:numCache>
                <c:formatCode>General</c:formatCode>
                <c:ptCount val="26"/>
                <c:pt idx="0" formatCode="#,##0.0;[Red]\-\ #,##0.0;[White]#,##0.0">
                  <c:v>6.5000000000000006E-3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302-4C30-B5AD-602CEF3669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77472"/>
        <c:axId val="156779264"/>
      </c:lineChart>
      <c:catAx>
        <c:axId val="1567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79264"/>
        <c:crosses val="autoZero"/>
        <c:auto val="1"/>
        <c:lblAlgn val="ctr"/>
        <c:lblOffset val="100"/>
        <c:noMultiLvlLbl val="0"/>
      </c:catAx>
      <c:valAx>
        <c:axId val="15677926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77472"/>
        <c:crosses val="autoZero"/>
        <c:crossBetween val="between"/>
        <c:minorUnit val="1.0000000000000002E-2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2217915068308769"/>
          <c:w val="0.87184901008779658"/>
          <c:h val="0.66395046772999522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Verlauf_Schätzungen!$C$54</c:f>
              <c:strCache>
                <c:ptCount val="1"/>
                <c:pt idx="0">
                  <c:v>Endbestand</c:v>
                </c:pt>
              </c:strCache>
            </c:strRef>
          </c:tx>
          <c:spPr>
            <a:ln w="63500">
              <a:solidFill>
                <a:srgbClr val="00B050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 w="9525">
                <a:solidFill>
                  <a:srgbClr val="00B050"/>
                </a:solidFill>
              </a:ln>
            </c:spPr>
          </c:marker>
          <c:dLbls>
            <c:numFmt formatCode="#,##0.0" sourceLinked="0"/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Verlauf_Schätzungen!$H$53:$AG$53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Verlauf_Schätzungen!$H$54:$AG$54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0.86599999999999988</c:v>
                </c:pt>
                <c:pt idx="2">
                  <c:v>1.3810000000000007</c:v>
                </c:pt>
                <c:pt idx="3">
                  <c:v>1.2290000000000001</c:v>
                </c:pt>
                <c:pt idx="4">
                  <c:v>1.6510000000000025</c:v>
                </c:pt>
                <c:pt idx="5">
                  <c:v>1.5410000000000008</c:v>
                </c:pt>
                <c:pt idx="6">
                  <c:v>1.5509999999999993</c:v>
                </c:pt>
                <c:pt idx="7">
                  <c:v>1.6079999999999997</c:v>
                </c:pt>
                <c:pt idx="8">
                  <c:v>1.5169999999999997</c:v>
                </c:pt>
                <c:pt idx="9">
                  <c:v>1.4939999999999989</c:v>
                </c:pt>
                <c:pt idx="10">
                  <c:v>1.5099999999999989</c:v>
                </c:pt>
                <c:pt idx="11">
                  <c:v>1.5769999999999991</c:v>
                </c:pt>
                <c:pt idx="12">
                  <c:v>1.5340000000000003</c:v>
                </c:pt>
                <c:pt idx="13">
                  <c:v>1.5340000000000003</c:v>
                </c:pt>
                <c:pt idx="14">
                  <c:v>1.5340000000000003</c:v>
                </c:pt>
                <c:pt idx="15">
                  <c:v>1.4670000000000007</c:v>
                </c:pt>
                <c:pt idx="16">
                  <c:v>1.4670000000000007</c:v>
                </c:pt>
                <c:pt idx="17">
                  <c:v>1.4660000000000013</c:v>
                </c:pt>
                <c:pt idx="18">
                  <c:v>1.4649999999999999</c:v>
                </c:pt>
                <c:pt idx="19">
                  <c:v>1.4649999999999999</c:v>
                </c:pt>
                <c:pt idx="20">
                  <c:v>1.3489999999999993</c:v>
                </c:pt>
                <c:pt idx="21">
                  <c:v>1.2749999999999999</c:v>
                </c:pt>
                <c:pt idx="22">
                  <c:v>1.2749999999999999</c:v>
                </c:pt>
                <c:pt idx="23">
                  <c:v>1.2749999999999999</c:v>
                </c:pt>
                <c:pt idx="24">
                  <c:v>1.2749999999999999</c:v>
                </c:pt>
                <c:pt idx="25">
                  <c:v>1.2759999999999998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BCA-4EFF-957E-5515750C07F5}"/>
            </c:ext>
          </c:extLst>
        </c:ser>
        <c:ser>
          <c:idx val="1"/>
          <c:order val="1"/>
          <c:tx>
            <c:strRef>
              <c:f>Verlauf_Schätzungen!$C$55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Verlauf_Schätzungen!$H$53:$AG$53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Verlauf_Schätzungen!$H$55:$AG$55</c:f>
              <c:numCache>
                <c:formatCode>General</c:formatCode>
                <c:ptCount val="26"/>
                <c:pt idx="0" formatCode="#,##0.0;[Red]\-\ #,##0.0;[White]#,##0.0">
                  <c:v>2.0903999999999998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BCA-4EFF-957E-5515750C07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4710781344639615"/>
          <c:w val="0.87184901008779658"/>
          <c:h val="0.62762568140520891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Verlauf_Schätzungen!$C$58</c:f>
              <c:strCache>
                <c:ptCount val="1"/>
                <c:pt idx="0">
                  <c:v>stock-to-use</c:v>
                </c:pt>
              </c:strCache>
            </c:strRef>
          </c:tx>
          <c:spPr>
            <a:ln w="63500">
              <a:solidFill>
                <a:srgbClr val="00B050"/>
              </a:solidFill>
            </a:ln>
          </c:spPr>
          <c:marker>
            <c:symbol val="circle"/>
            <c:size val="10"/>
            <c:spPr>
              <a:solidFill>
                <a:srgbClr val="66FF33"/>
              </a:solidFill>
              <a:ln w="25400">
                <a:solidFill>
                  <a:srgbClr val="00B050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Verlauf_Schätzungen!$H$57:$AG$57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Verlauf_Schätzungen!$H$58:$AG$58</c:f>
              <c:numCache>
                <c:formatCode>0.0%</c:formatCode>
                <c:ptCount val="26"/>
                <c:pt idx="0">
                  <c:v>#N/A</c:v>
                </c:pt>
                <c:pt idx="1">
                  <c:v>7.4900536239404944E-2</c:v>
                </c:pt>
                <c:pt idx="2">
                  <c:v>0.12484180075935643</c:v>
                </c:pt>
                <c:pt idx="3">
                  <c:v>0.11111111111111112</c:v>
                </c:pt>
                <c:pt idx="4">
                  <c:v>0.14922270426608844</c:v>
                </c:pt>
                <c:pt idx="5">
                  <c:v>0.13929313929313936</c:v>
                </c:pt>
                <c:pt idx="6">
                  <c:v>0.14019705324053142</c:v>
                </c:pt>
                <c:pt idx="7">
                  <c:v>0.14534936274066704</c:v>
                </c:pt>
                <c:pt idx="8">
                  <c:v>0.13712374581939796</c:v>
                </c:pt>
                <c:pt idx="9">
                  <c:v>0.1350447437403958</c:v>
                </c:pt>
                <c:pt idx="10">
                  <c:v>0.13649100605622333</c:v>
                </c:pt>
                <c:pt idx="11">
                  <c:v>0.14254722950375115</c:v>
                </c:pt>
                <c:pt idx="12">
                  <c:v>0.13866039952996476</c:v>
                </c:pt>
                <c:pt idx="13">
                  <c:v>0.13866039952996476</c:v>
                </c:pt>
                <c:pt idx="14">
                  <c:v>0.13866039952996476</c:v>
                </c:pt>
                <c:pt idx="15">
                  <c:v>0.13260417608243702</c:v>
                </c:pt>
                <c:pt idx="16">
                  <c:v>0.13260417608243702</c:v>
                </c:pt>
                <c:pt idx="17">
                  <c:v>0.13251378468769784</c:v>
                </c:pt>
                <c:pt idx="18">
                  <c:v>0.13242339329295849</c:v>
                </c:pt>
                <c:pt idx="19">
                  <c:v>0.13242339329295849</c:v>
                </c:pt>
                <c:pt idx="20">
                  <c:v>0.12194901464472965</c:v>
                </c:pt>
                <c:pt idx="21">
                  <c:v>0.11525944675465558</c:v>
                </c:pt>
                <c:pt idx="22">
                  <c:v>0.11525944675465558</c:v>
                </c:pt>
                <c:pt idx="23">
                  <c:v>0.11525944675465558</c:v>
                </c:pt>
                <c:pt idx="24">
                  <c:v>0.11525944675465558</c:v>
                </c:pt>
                <c:pt idx="25">
                  <c:v>0.11534984632073765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69-4FF3-95A6-B2B4ABDDF5A8}"/>
            </c:ext>
          </c:extLst>
        </c:ser>
        <c:ser>
          <c:idx val="1"/>
          <c:order val="1"/>
          <c:tx>
            <c:strRef>
              <c:f>Verlauf_Schätzungen!$C$59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Verlauf_Schätzungen!$H$57:$AG$57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Verlauf_Schätzungen!$H$59:$AG$59</c:f>
              <c:numCache>
                <c:formatCode>General</c:formatCode>
                <c:ptCount val="26"/>
                <c:pt idx="0" formatCode="0.0%">
                  <c:v>0.15261683087770039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C69-4FF3-95A6-B2B4ABDDF5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4710781344639615"/>
          <c:w val="0.87184901008779658"/>
          <c:h val="0.62762568140520891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Verlauf_Schätzungen!$C$62</c:f>
              <c:strCache>
                <c:ptCount val="1"/>
                <c:pt idx="0">
                  <c:v>Selbstversorgungsgrad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circle"/>
            <c:size val="10"/>
            <c:spPr>
              <a:solidFill>
                <a:srgbClr val="00FFFF"/>
              </a:solidFill>
              <a:ln w="25400">
                <a:solidFill>
                  <a:srgbClr val="0000FF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Verlauf_Schätzungen!$H$61:$AG$61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Verlauf_Schätzungen!$H$62:$AG$62</c:f>
              <c:numCache>
                <c:formatCode>0.0%</c:formatCode>
                <c:ptCount val="26"/>
                <c:pt idx="0">
                  <c:v>#N/A</c:v>
                </c:pt>
                <c:pt idx="1">
                  <c:v>0.9354782909531224</c:v>
                </c:pt>
                <c:pt idx="2">
                  <c:v>0.97984089676369568</c:v>
                </c:pt>
                <c:pt idx="3">
                  <c:v>0.96582587469487391</c:v>
                </c:pt>
                <c:pt idx="4">
                  <c:v>1.0037057122198121</c:v>
                </c:pt>
                <c:pt idx="5">
                  <c:v>0.9938533851577328</c:v>
                </c:pt>
                <c:pt idx="6">
                  <c:v>0.99439573352616817</c:v>
                </c:pt>
                <c:pt idx="7">
                  <c:v>0.99954804302630385</c:v>
                </c:pt>
                <c:pt idx="8">
                  <c:v>0.99340142818403687</c:v>
                </c:pt>
                <c:pt idx="9">
                  <c:v>0.99150320889451315</c:v>
                </c:pt>
                <c:pt idx="10">
                  <c:v>0.99294947121034072</c:v>
                </c:pt>
                <c:pt idx="11">
                  <c:v>0.99900569465786848</c:v>
                </c:pt>
                <c:pt idx="12">
                  <c:v>0.99511886468408206</c:v>
                </c:pt>
                <c:pt idx="13">
                  <c:v>0.99511886468408206</c:v>
                </c:pt>
                <c:pt idx="14">
                  <c:v>0.99511886468408206</c:v>
                </c:pt>
                <c:pt idx="15">
                  <c:v>0.98897224984181509</c:v>
                </c:pt>
                <c:pt idx="16">
                  <c:v>0.98897224984181509</c:v>
                </c:pt>
                <c:pt idx="17">
                  <c:v>0.98897224984181509</c:v>
                </c:pt>
                <c:pt idx="18">
                  <c:v>0.98897224984181509</c:v>
                </c:pt>
                <c:pt idx="19">
                  <c:v>0.98897224984181509</c:v>
                </c:pt>
                <c:pt idx="20">
                  <c:v>0.97857530283854632</c:v>
                </c:pt>
                <c:pt idx="21">
                  <c:v>0.97179533538239027</c:v>
                </c:pt>
                <c:pt idx="22">
                  <c:v>0.97179533538239027</c:v>
                </c:pt>
                <c:pt idx="23">
                  <c:v>0.97179533538239027</c:v>
                </c:pt>
                <c:pt idx="24">
                  <c:v>0.97179533538239027</c:v>
                </c:pt>
                <c:pt idx="25">
                  <c:v>0.97179533538239027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6DD-4D0E-9ACB-D5592D5BCAF5}"/>
            </c:ext>
          </c:extLst>
        </c:ser>
        <c:ser>
          <c:idx val="1"/>
          <c:order val="1"/>
          <c:tx>
            <c:strRef>
              <c:f>Verlauf_Schätzungen!$C$59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Verlauf_Schätzungen!$H$61:$AG$61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Verlauf_Schätzungen!$H$63:$AG$63</c:f>
              <c:numCache>
                <c:formatCode>General</c:formatCode>
                <c:ptCount val="26"/>
                <c:pt idx="0" formatCode="0.0%">
                  <c:v>1.0995028473289343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6DD-4D0E-9ACB-D5592D5BCA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383302726136866E-2"/>
          <c:y val="0.22377583786444227"/>
          <c:w val="0.87250920312277258"/>
          <c:h val="0.66304162996988136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Verlauf_Schätzungen!$C$50</c:f>
              <c:strCache>
                <c:ptCount val="1"/>
                <c:pt idx="0">
                  <c:v>Importe</c:v>
                </c:pt>
              </c:strCache>
            </c:strRef>
          </c:tx>
          <c:spPr>
            <a:ln w="63500">
              <a:solidFill>
                <a:schemeClr val="tx1">
                  <a:lumMod val="65000"/>
                  <a:lumOff val="35000"/>
                </a:schemeClr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0000FF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Verlauf_Schätzungen!$H$49:$AG$49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Verlauf_Schätzungen!$H$50:$AG$50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2E-3</c:v>
                </c:pt>
                <c:pt idx="2">
                  <c:v>2E-3</c:v>
                </c:pt>
                <c:pt idx="3">
                  <c:v>2E-3</c:v>
                </c:pt>
                <c:pt idx="4">
                  <c:v>2E-3</c:v>
                </c:pt>
                <c:pt idx="5">
                  <c:v>2E-3</c:v>
                </c:pt>
                <c:pt idx="6">
                  <c:v>2E-3</c:v>
                </c:pt>
                <c:pt idx="7">
                  <c:v>2E-3</c:v>
                </c:pt>
                <c:pt idx="8">
                  <c:v>2E-3</c:v>
                </c:pt>
                <c:pt idx="9">
                  <c:v>2E-3</c:v>
                </c:pt>
                <c:pt idx="10">
                  <c:v>2E-3</c:v>
                </c:pt>
                <c:pt idx="11">
                  <c:v>2E-3</c:v>
                </c:pt>
                <c:pt idx="12">
                  <c:v>2E-3</c:v>
                </c:pt>
                <c:pt idx="13">
                  <c:v>2E-3</c:v>
                </c:pt>
                <c:pt idx="14">
                  <c:v>2E-3</c:v>
                </c:pt>
                <c:pt idx="15">
                  <c:v>2E-3</c:v>
                </c:pt>
                <c:pt idx="16">
                  <c:v>2E-3</c:v>
                </c:pt>
                <c:pt idx="17">
                  <c:v>2E-3</c:v>
                </c:pt>
                <c:pt idx="18">
                  <c:v>1E-3</c:v>
                </c:pt>
                <c:pt idx="19">
                  <c:v>1E-3</c:v>
                </c:pt>
                <c:pt idx="20">
                  <c:v>1E-3</c:v>
                </c:pt>
                <c:pt idx="21">
                  <c:v>1E-3</c:v>
                </c:pt>
                <c:pt idx="22">
                  <c:v>1E-3</c:v>
                </c:pt>
                <c:pt idx="23">
                  <c:v>1E-3</c:v>
                </c:pt>
                <c:pt idx="24">
                  <c:v>1E-3</c:v>
                </c:pt>
                <c:pt idx="25">
                  <c:v>1E-3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A93-4F99-A433-04661B65BC90}"/>
            </c:ext>
          </c:extLst>
        </c:ser>
        <c:ser>
          <c:idx val="1"/>
          <c:order val="1"/>
          <c:tx>
            <c:strRef>
              <c:f>Verlauf_Schätzungen!$C$51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Verlauf_Schätzungen!$H$49:$AG$49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Verlauf_Schätzungen!$H$51:$AG$51</c:f>
              <c:numCache>
                <c:formatCode>General</c:formatCode>
                <c:ptCount val="26"/>
                <c:pt idx="0" formatCode="#,##0.0;[Red]\-\ #,##0.0;[White]#,##0.0">
                  <c:v>2.6000000000000003E-3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A93-4F99-A433-04661B65BC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77472"/>
        <c:axId val="156779264"/>
      </c:lineChart>
      <c:catAx>
        <c:axId val="1567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79264"/>
        <c:crosses val="autoZero"/>
        <c:auto val="1"/>
        <c:lblAlgn val="ctr"/>
        <c:lblOffset val="100"/>
        <c:noMultiLvlLbl val="0"/>
      </c:catAx>
      <c:valAx>
        <c:axId val="15677926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77472"/>
        <c:crosses val="autoZero"/>
        <c:crossBetween val="between"/>
        <c:minorUnit val="1.0000000000000002E-2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747966421552684E-2"/>
          <c:y val="0.22206519056912755"/>
          <c:w val="0.90263499707164707"/>
          <c:h val="0.66482760167799537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Verlauf_Schätzungen!$C$38</c:f>
              <c:strCache>
                <c:ptCount val="1"/>
                <c:pt idx="0">
                  <c:v>Produktion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</c:spPr>
          </c:marker>
          <c:dLbls>
            <c:spPr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Verlauf_Schätzungen!$H$37:$AG$37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Verlauf_Schätzungen!$H$38:$AG$38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7.6360000000000001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065-4AA4-92A0-70D72E4CFC6E}"/>
            </c:ext>
          </c:extLst>
        </c:ser>
        <c:ser>
          <c:idx val="1"/>
          <c:order val="1"/>
          <c:tx>
            <c:strRef>
              <c:f>Verlauf_Schätzungen!$C$39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Verlauf_Schätzungen!$H$37:$AG$37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Verlauf_Schätzungen!$H$39:$AG$39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065-4AA4-92A0-70D72E4CFC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46496"/>
        <c:axId val="156748032"/>
      </c:lineChart>
      <c:catAx>
        <c:axId val="15674649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48032"/>
        <c:crosses val="autoZero"/>
        <c:auto val="1"/>
        <c:lblAlgn val="ctr"/>
        <c:lblOffset val="100"/>
        <c:noMultiLvlLbl val="0"/>
      </c:catAx>
      <c:valAx>
        <c:axId val="15674803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4649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471518536221312E-2"/>
          <c:y val="0.22418995258094862"/>
          <c:w val="0.90552229294021958"/>
          <c:h val="0.66444280034869985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Verlauf_Schätzungen!$C$42</c:f>
              <c:strCache>
                <c:ptCount val="1"/>
                <c:pt idx="0">
                  <c:v>Binnenverbrauch</c:v>
                </c:pt>
              </c:strCache>
            </c:strRef>
          </c:tx>
          <c:spPr>
            <a:ln w="63500">
              <a:solidFill>
                <a:srgbClr val="FF0000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FF0000"/>
                </a:solidFill>
              </a:ln>
            </c:spPr>
          </c:marker>
          <c:dLbls>
            <c:numFmt formatCode="#,##0.0" sourceLinked="0"/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Verlauf_Schätzungen!$H$41:$AG$41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Verlauf_Schätzungen!$H$42:$AG$42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7.5839999999999996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71-4773-A4DB-648E2872BECB}"/>
            </c:ext>
          </c:extLst>
        </c:ser>
        <c:ser>
          <c:idx val="1"/>
          <c:order val="1"/>
          <c:tx>
            <c:strRef>
              <c:f>Verlauf_Schätzungen!$C$43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Verlauf_Schätzungen!$H$41:$AG$41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Verlauf_Schätzungen!$H$43:$AG$43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71-4773-A4DB-648E2872BE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59936"/>
        <c:axId val="156761472"/>
      </c:lineChart>
      <c:catAx>
        <c:axId val="15675993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61472"/>
        <c:crosses val="autoZero"/>
        <c:auto val="1"/>
        <c:lblAlgn val="ctr"/>
        <c:lblOffset val="100"/>
        <c:noMultiLvlLbl val="0"/>
      </c:catAx>
      <c:valAx>
        <c:axId val="156761472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5993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383302726136866E-2"/>
          <c:y val="0.22377583786444227"/>
          <c:w val="0.90658801036451908"/>
          <c:h val="0.66304162996988136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Verlauf_Schätzungen!$C$46</c:f>
              <c:strCache>
                <c:ptCount val="1"/>
                <c:pt idx="0">
                  <c:v>Exporte</c:v>
                </c:pt>
              </c:strCache>
            </c:strRef>
          </c:tx>
          <c:spPr>
            <a:ln w="63500">
              <a:solidFill>
                <a:schemeClr val="tx1">
                  <a:lumMod val="65000"/>
                  <a:lumOff val="35000"/>
                </a:schemeClr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C00000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Verlauf_Schätzungen!$H$45:$AG$45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Verlauf_Schätzungen!$H$46:$AG$46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0.189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97A-44DD-91E8-FE46AE44E0AD}"/>
            </c:ext>
          </c:extLst>
        </c:ser>
        <c:ser>
          <c:idx val="1"/>
          <c:order val="1"/>
          <c:tx>
            <c:strRef>
              <c:f>Verlauf_Schätzungen!$C$47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Verlauf_Schätzungen!$H$45:$AG$45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Verlauf_Schätzungen!$H$47:$AG$47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97A-44DD-91E8-FE46AE44E0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77472"/>
        <c:axId val="156779264"/>
      </c:lineChart>
      <c:catAx>
        <c:axId val="1567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79264"/>
        <c:crosses val="autoZero"/>
        <c:auto val="1"/>
        <c:lblAlgn val="ctr"/>
        <c:lblOffset val="100"/>
        <c:noMultiLvlLbl val="0"/>
      </c:catAx>
      <c:valAx>
        <c:axId val="15677926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77472"/>
        <c:crosses val="autoZero"/>
        <c:crossBetween val="between"/>
        <c:minorUnit val="1.0000000000000002E-2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2217915068308769"/>
          <c:w val="0.90592781732954308"/>
          <c:h val="0.66395046772999522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Verlauf_Schätzungen!$C$54</c:f>
              <c:strCache>
                <c:ptCount val="1"/>
                <c:pt idx="0">
                  <c:v>Endbestand</c:v>
                </c:pt>
              </c:strCache>
            </c:strRef>
          </c:tx>
          <c:spPr>
            <a:ln w="63500">
              <a:solidFill>
                <a:srgbClr val="00B050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 w="9525">
                <a:solidFill>
                  <a:srgbClr val="00B050"/>
                </a:solidFill>
              </a:ln>
            </c:spPr>
          </c:marker>
          <c:dLbls>
            <c:numFmt formatCode="#,##0.0" sourceLinked="0"/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Verlauf_Schätzungen!$H$53:$AG$53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Verlauf_Schätzungen!$H$54:$AG$54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1.027000000000001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A98-49F7-B296-A98CAF75B719}"/>
            </c:ext>
          </c:extLst>
        </c:ser>
        <c:ser>
          <c:idx val="1"/>
          <c:order val="1"/>
          <c:tx>
            <c:strRef>
              <c:f>Verlauf_Schätzungen!$C$55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Verlauf_Schätzungen!$H$53:$AG$53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Verlauf_Schätzungen!$H$55:$AG$55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A98-49F7-B296-A98CAF75B7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4710781344639615"/>
          <c:w val="0.90592781732954308"/>
          <c:h val="0.62762568140520891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Verlauf_Schätzungen!$C$58</c:f>
              <c:strCache>
                <c:ptCount val="1"/>
                <c:pt idx="0">
                  <c:v>stock-to-use</c:v>
                </c:pt>
              </c:strCache>
            </c:strRef>
          </c:tx>
          <c:spPr>
            <a:ln w="63500">
              <a:solidFill>
                <a:srgbClr val="00B050"/>
              </a:solidFill>
            </a:ln>
          </c:spPr>
          <c:marker>
            <c:symbol val="circle"/>
            <c:size val="10"/>
            <c:spPr>
              <a:solidFill>
                <a:srgbClr val="66FF33"/>
              </a:solidFill>
              <a:ln w="25400">
                <a:solidFill>
                  <a:srgbClr val="00B050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Verlauf_Schätzungen!$H$57:$AG$57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Verlauf_Schätzungen!$H$58:$AG$58</c:f>
              <c:numCache>
                <c:formatCode>0.0%</c:formatCode>
                <c:ptCount val="26"/>
                <c:pt idx="0">
                  <c:v>#N/A</c:v>
                </c:pt>
                <c:pt idx="1">
                  <c:v>0.1354166666666668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E1-458F-A5F7-9E9D8C0FA9AA}"/>
            </c:ext>
          </c:extLst>
        </c:ser>
        <c:ser>
          <c:idx val="1"/>
          <c:order val="1"/>
          <c:tx>
            <c:strRef>
              <c:f>Verlauf_Schätzungen!$C$59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Verlauf_Schätzungen!$H$57:$AG$57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Verlauf_Schätzungen!$H$59:$AG$59</c:f>
              <c:numCache>
                <c:formatCode>General</c:formatCode>
                <c:ptCount val="26"/>
                <c:pt idx="0" formatCode="0.0%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1E1-458F-A5F7-9E9D8C0FA9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4710781344639615"/>
          <c:w val="0.90592781732954308"/>
          <c:h val="0.62762568140520891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Verlauf_Schätzungen!$C$62</c:f>
              <c:strCache>
                <c:ptCount val="1"/>
                <c:pt idx="0">
                  <c:v>Selbstversorgungsgrad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circle"/>
            <c:size val="10"/>
            <c:spPr>
              <a:solidFill>
                <a:srgbClr val="00FFFF"/>
              </a:solidFill>
              <a:ln w="25400">
                <a:solidFill>
                  <a:srgbClr val="0000FF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Verlauf_Schätzungen!$H$61:$AG$61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Verlauf_Schätzungen!$H$62:$AG$62</c:f>
              <c:numCache>
                <c:formatCode>0.0%</c:formatCode>
                <c:ptCount val="26"/>
                <c:pt idx="0">
                  <c:v>#N/A</c:v>
                </c:pt>
                <c:pt idx="1">
                  <c:v>1.0068565400843883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C1B-421E-84E5-92DF1070E939}"/>
            </c:ext>
          </c:extLst>
        </c:ser>
        <c:ser>
          <c:idx val="1"/>
          <c:order val="1"/>
          <c:tx>
            <c:strRef>
              <c:f>Verlauf_Schätzungen!$C$59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Verlauf_Schätzungen!$H$61:$AG$61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Verlauf_Schätzungen!$H$63:$AG$63</c:f>
              <c:numCache>
                <c:formatCode>General</c:formatCode>
                <c:ptCount val="26"/>
                <c:pt idx="0" formatCode="0.0%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C1B-421E-84E5-92DF1070E9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383302726136866E-2"/>
          <c:y val="0.22377583786444227"/>
          <c:w val="0.90658801036451908"/>
          <c:h val="0.66304162996988136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Verlauf_Schätzungen!$C$50</c:f>
              <c:strCache>
                <c:ptCount val="1"/>
                <c:pt idx="0">
                  <c:v>Importe</c:v>
                </c:pt>
              </c:strCache>
            </c:strRef>
          </c:tx>
          <c:spPr>
            <a:ln w="63500">
              <a:solidFill>
                <a:schemeClr val="tx1">
                  <a:lumMod val="65000"/>
                  <a:lumOff val="35000"/>
                </a:schemeClr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0000FF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Verlauf_Schätzungen!$H$49:$AG$49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Verlauf_Schätzungen!$H$50:$AG$50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0.161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672-40F6-A547-3A1EF22EB787}"/>
            </c:ext>
          </c:extLst>
        </c:ser>
        <c:ser>
          <c:idx val="1"/>
          <c:order val="1"/>
          <c:tx>
            <c:strRef>
              <c:f>Verlauf_Schätzungen!$C$51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Verlauf_Schätzungen!$H$49:$AG$49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Verlauf_Schätzungen!$H$51:$AG$51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672-40F6-A547-3A1EF22EB7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77472"/>
        <c:axId val="156779264"/>
      </c:lineChart>
      <c:catAx>
        <c:axId val="1567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79264"/>
        <c:crosses val="autoZero"/>
        <c:auto val="1"/>
        <c:lblAlgn val="ctr"/>
        <c:lblOffset val="100"/>
        <c:noMultiLvlLbl val="0"/>
      </c:catAx>
      <c:valAx>
        <c:axId val="15677926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77472"/>
        <c:crosses val="autoZero"/>
        <c:crossBetween val="between"/>
        <c:minorUnit val="1.0000000000000002E-2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747966421552684E-2"/>
          <c:y val="0.22206519056912755"/>
          <c:w val="0.90263499707164707"/>
          <c:h val="0.66482760167799537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Verlauf_Schätzungen!$C$38</c:f>
              <c:strCache>
                <c:ptCount val="1"/>
                <c:pt idx="0">
                  <c:v>Produktion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</c:spPr>
          </c:marker>
          <c:dLbls>
            <c:spPr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Verlauf_Schätzungen!$H$37:$AG$37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Verlauf_Schätzungen!$H$38:$AG$38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7.6360000000000001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065-4AA4-92A0-70D72E4CFC6E}"/>
            </c:ext>
          </c:extLst>
        </c:ser>
        <c:ser>
          <c:idx val="1"/>
          <c:order val="1"/>
          <c:tx>
            <c:strRef>
              <c:f>Verlauf_Schätzungen!$C$39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Verlauf_Schätzungen!$H$37:$AG$37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Verlauf_Schätzungen!$H$39:$AG$39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065-4AA4-92A0-70D72E4CFC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46496"/>
        <c:axId val="156748032"/>
      </c:lineChart>
      <c:catAx>
        <c:axId val="15674649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48032"/>
        <c:crosses val="autoZero"/>
        <c:auto val="1"/>
        <c:lblAlgn val="ctr"/>
        <c:lblOffset val="100"/>
        <c:noMultiLvlLbl val="0"/>
      </c:catAx>
      <c:valAx>
        <c:axId val="15674803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4649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471518536221312E-2"/>
          <c:y val="0.22418995258094862"/>
          <c:w val="0.90552229294021958"/>
          <c:h val="0.66444280034869985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Verlauf_Schätzungen!$C$42</c:f>
              <c:strCache>
                <c:ptCount val="1"/>
                <c:pt idx="0">
                  <c:v>Binnenverbrauch</c:v>
                </c:pt>
              </c:strCache>
            </c:strRef>
          </c:tx>
          <c:spPr>
            <a:ln w="63500">
              <a:solidFill>
                <a:srgbClr val="FF0000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FF0000"/>
                </a:solidFill>
              </a:ln>
            </c:spPr>
          </c:marker>
          <c:dLbls>
            <c:numFmt formatCode="#,##0.0" sourceLinked="0"/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Verlauf_Schätzungen!$H$41:$AG$41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Verlauf_Schätzungen!$H$42:$AG$42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7.5839999999999996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71-4773-A4DB-648E2872BECB}"/>
            </c:ext>
          </c:extLst>
        </c:ser>
        <c:ser>
          <c:idx val="1"/>
          <c:order val="1"/>
          <c:tx>
            <c:strRef>
              <c:f>Verlauf_Schätzungen!$C$43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Verlauf_Schätzungen!$H$41:$AG$41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Verlauf_Schätzungen!$H$43:$AG$43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71-4773-A4DB-648E2872BE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59936"/>
        <c:axId val="156761472"/>
      </c:lineChart>
      <c:catAx>
        <c:axId val="15675993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61472"/>
        <c:crosses val="autoZero"/>
        <c:auto val="1"/>
        <c:lblAlgn val="ctr"/>
        <c:lblOffset val="100"/>
        <c:noMultiLvlLbl val="0"/>
      </c:catAx>
      <c:valAx>
        <c:axId val="156761472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5993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383302726136866E-2"/>
          <c:y val="0.22377583786444227"/>
          <c:w val="0.90658801036451908"/>
          <c:h val="0.66304162996988136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Verlauf_Schätzungen!$C$46</c:f>
              <c:strCache>
                <c:ptCount val="1"/>
                <c:pt idx="0">
                  <c:v>Exporte</c:v>
                </c:pt>
              </c:strCache>
            </c:strRef>
          </c:tx>
          <c:spPr>
            <a:ln w="63500">
              <a:solidFill>
                <a:schemeClr val="tx1">
                  <a:lumMod val="65000"/>
                  <a:lumOff val="35000"/>
                </a:schemeClr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C00000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Verlauf_Schätzungen!$H$45:$AG$45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Verlauf_Schätzungen!$H$46:$AG$46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0.189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97A-44DD-91E8-FE46AE44E0AD}"/>
            </c:ext>
          </c:extLst>
        </c:ser>
        <c:ser>
          <c:idx val="1"/>
          <c:order val="1"/>
          <c:tx>
            <c:strRef>
              <c:f>Verlauf_Schätzungen!$C$47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Verlauf_Schätzungen!$H$45:$AG$45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Verlauf_Schätzungen!$H$47:$AG$47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97A-44DD-91E8-FE46AE44E0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77472"/>
        <c:axId val="156779264"/>
      </c:lineChart>
      <c:catAx>
        <c:axId val="1567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79264"/>
        <c:crosses val="autoZero"/>
        <c:auto val="1"/>
        <c:lblAlgn val="ctr"/>
        <c:lblOffset val="100"/>
        <c:noMultiLvlLbl val="0"/>
      </c:catAx>
      <c:valAx>
        <c:axId val="15677926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77472"/>
        <c:crosses val="autoZero"/>
        <c:crossBetween val="between"/>
        <c:minorUnit val="1.0000000000000002E-2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2217915068308769"/>
          <c:w val="0.90592781732954308"/>
          <c:h val="0.66395046772999522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Verlauf_Schätzungen!$C$54</c:f>
              <c:strCache>
                <c:ptCount val="1"/>
                <c:pt idx="0">
                  <c:v>Endbestand</c:v>
                </c:pt>
              </c:strCache>
            </c:strRef>
          </c:tx>
          <c:spPr>
            <a:ln w="63500">
              <a:solidFill>
                <a:srgbClr val="00B050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 w="9525">
                <a:solidFill>
                  <a:srgbClr val="00B050"/>
                </a:solidFill>
              </a:ln>
            </c:spPr>
          </c:marker>
          <c:dLbls>
            <c:numFmt formatCode="#,##0.0" sourceLinked="0"/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Verlauf_Schätzungen!$H$53:$AG$53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Verlauf_Schätzungen!$H$54:$AG$54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1.027000000000001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A98-49F7-B296-A98CAF75B719}"/>
            </c:ext>
          </c:extLst>
        </c:ser>
        <c:ser>
          <c:idx val="1"/>
          <c:order val="1"/>
          <c:tx>
            <c:strRef>
              <c:f>Verlauf_Schätzungen!$C$55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Verlauf_Schätzungen!$H$53:$AG$53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Verlauf_Schätzungen!$H$55:$AG$55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A98-49F7-B296-A98CAF75B7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4710781344639615"/>
          <c:w val="0.90592781732954308"/>
          <c:h val="0.62762568140520891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Verlauf_Schätzungen!$C$58</c:f>
              <c:strCache>
                <c:ptCount val="1"/>
                <c:pt idx="0">
                  <c:v>stock-to-use</c:v>
                </c:pt>
              </c:strCache>
            </c:strRef>
          </c:tx>
          <c:spPr>
            <a:ln w="63500">
              <a:solidFill>
                <a:srgbClr val="00B050"/>
              </a:solidFill>
            </a:ln>
          </c:spPr>
          <c:marker>
            <c:symbol val="circle"/>
            <c:size val="10"/>
            <c:spPr>
              <a:solidFill>
                <a:srgbClr val="66FF33"/>
              </a:solidFill>
              <a:ln w="25400">
                <a:solidFill>
                  <a:srgbClr val="00B050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Verlauf_Schätzungen!$H$57:$AG$57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Verlauf_Schätzungen!$H$58:$AG$58</c:f>
              <c:numCache>
                <c:formatCode>0.0%</c:formatCode>
                <c:ptCount val="26"/>
                <c:pt idx="0">
                  <c:v>#N/A</c:v>
                </c:pt>
                <c:pt idx="1">
                  <c:v>0.1354166666666668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E1-458F-A5F7-9E9D8C0FA9AA}"/>
            </c:ext>
          </c:extLst>
        </c:ser>
        <c:ser>
          <c:idx val="1"/>
          <c:order val="1"/>
          <c:tx>
            <c:strRef>
              <c:f>Verlauf_Schätzungen!$C$59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Verlauf_Schätzungen!$H$57:$AG$57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Verlauf_Schätzungen!$H$59:$AG$59</c:f>
              <c:numCache>
                <c:formatCode>General</c:formatCode>
                <c:ptCount val="26"/>
                <c:pt idx="0" formatCode="0.0%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1E1-458F-A5F7-9E9D8C0FA9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4710781344639615"/>
          <c:w val="0.90592781732954308"/>
          <c:h val="0.62762568140520891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Verlauf_Schätzungen!$C$62</c:f>
              <c:strCache>
                <c:ptCount val="1"/>
                <c:pt idx="0">
                  <c:v>Selbstversorgungsgrad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circle"/>
            <c:size val="10"/>
            <c:spPr>
              <a:solidFill>
                <a:srgbClr val="00FFFF"/>
              </a:solidFill>
              <a:ln w="25400">
                <a:solidFill>
                  <a:srgbClr val="0000FF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Verlauf_Schätzungen!$H$61:$AG$61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Verlauf_Schätzungen!$H$62:$AG$62</c:f>
              <c:numCache>
                <c:formatCode>0.0%</c:formatCode>
                <c:ptCount val="26"/>
                <c:pt idx="0">
                  <c:v>#N/A</c:v>
                </c:pt>
                <c:pt idx="1">
                  <c:v>1.0068565400843883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C1B-421E-84E5-92DF1070E939}"/>
            </c:ext>
          </c:extLst>
        </c:ser>
        <c:ser>
          <c:idx val="1"/>
          <c:order val="1"/>
          <c:tx>
            <c:strRef>
              <c:f>Verlauf_Schätzungen!$C$59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Verlauf_Schätzungen!$H$61:$AG$61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Verlauf_Schätzungen!$H$63:$AG$63</c:f>
              <c:numCache>
                <c:formatCode>General</c:formatCode>
                <c:ptCount val="26"/>
                <c:pt idx="0" formatCode="0.0%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C1B-421E-84E5-92DF1070E9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383302726136866E-2"/>
          <c:y val="0.22377583786444227"/>
          <c:w val="0.90658801036451908"/>
          <c:h val="0.66304162996988136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Verlauf_Schätzungen!$C$50</c:f>
              <c:strCache>
                <c:ptCount val="1"/>
                <c:pt idx="0">
                  <c:v>Importe</c:v>
                </c:pt>
              </c:strCache>
            </c:strRef>
          </c:tx>
          <c:spPr>
            <a:ln w="63500">
              <a:solidFill>
                <a:schemeClr val="tx1">
                  <a:lumMod val="65000"/>
                  <a:lumOff val="35000"/>
                </a:schemeClr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0000FF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Verlauf_Schätzungen!$H$49:$AG$49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Verlauf_Schätzungen!$H$50:$AG$50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0.161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672-40F6-A547-3A1EF22EB787}"/>
            </c:ext>
          </c:extLst>
        </c:ser>
        <c:ser>
          <c:idx val="1"/>
          <c:order val="1"/>
          <c:tx>
            <c:strRef>
              <c:f>Verlauf_Schätzungen!$C$51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Verlauf_Schätzungen!$H$49:$AG$49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Mrz 25</c:v>
                </c:pt>
              </c:strCache>
            </c:strRef>
          </c:cat>
          <c:val>
            <c:numRef>
              <c:f>Verlauf_Schätzungen!$H$51:$AG$51</c:f>
              <c:numCache>
                <c:formatCode>General</c:formatCode>
                <c:ptCount val="26"/>
                <c:pt idx="0" formatCode="#,##0.0;[Red]\-\ #,##0.0;[White]#,##0.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672-40F6-A547-3A1EF22EB7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77472"/>
        <c:axId val="156779264"/>
      </c:lineChart>
      <c:catAx>
        <c:axId val="1567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79264"/>
        <c:crosses val="autoZero"/>
        <c:auto val="1"/>
        <c:lblAlgn val="ctr"/>
        <c:lblOffset val="100"/>
        <c:noMultiLvlLbl val="0"/>
      </c:catAx>
      <c:valAx>
        <c:axId val="15677926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77472"/>
        <c:crosses val="autoZero"/>
        <c:crossBetween val="between"/>
        <c:minorUnit val="1.0000000000000002E-2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747966421552684E-2"/>
          <c:y val="0.22206519056912755"/>
          <c:w val="0.87068610433280502"/>
          <c:h val="0.66482760167799537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Verlauf_Schätzungen!$C$38</c:f>
              <c:strCache>
                <c:ptCount val="1"/>
                <c:pt idx="0">
                  <c:v>Produktion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</c:spPr>
          </c:marker>
          <c:dLbls>
            <c:spPr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Verlauf_Schätzungen!$H$37:$AG$37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Verlauf_Schätzungen!$H$38:$AG$38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10.816000000000001</c:v>
                </c:pt>
                <c:pt idx="2">
                  <c:v>10.839</c:v>
                </c:pt>
                <c:pt idx="3">
                  <c:v>10.683</c:v>
                </c:pt>
                <c:pt idx="4">
                  <c:v>11.105</c:v>
                </c:pt>
                <c:pt idx="5">
                  <c:v>10.994999999999999</c:v>
                </c:pt>
                <c:pt idx="6">
                  <c:v>11.000999999999999</c:v>
                </c:pt>
                <c:pt idx="7">
                  <c:v>11.058</c:v>
                </c:pt>
                <c:pt idx="8">
                  <c:v>10.99</c:v>
                </c:pt>
                <c:pt idx="9">
                  <c:v>10.968999999999999</c:v>
                </c:pt>
                <c:pt idx="10">
                  <c:v>10.984999999999999</c:v>
                </c:pt>
                <c:pt idx="11">
                  <c:v>11.052</c:v>
                </c:pt>
                <c:pt idx="12">
                  <c:v>11.009</c:v>
                </c:pt>
                <c:pt idx="13">
                  <c:v>11.009</c:v>
                </c:pt>
                <c:pt idx="14">
                  <c:v>11.009</c:v>
                </c:pt>
                <c:pt idx="15">
                  <c:v>10.941000000000001</c:v>
                </c:pt>
                <c:pt idx="16">
                  <c:v>10.941000000000001</c:v>
                </c:pt>
                <c:pt idx="17">
                  <c:v>10.941000000000001</c:v>
                </c:pt>
                <c:pt idx="18">
                  <c:v>10.941000000000001</c:v>
                </c:pt>
                <c:pt idx="19">
                  <c:v>10.941000000000001</c:v>
                </c:pt>
                <c:pt idx="20">
                  <c:v>10.824999999999999</c:v>
                </c:pt>
                <c:pt idx="21">
                  <c:v>10.75</c:v>
                </c:pt>
                <c:pt idx="22">
                  <c:v>10.75</c:v>
                </c:pt>
                <c:pt idx="23">
                  <c:v>10.75</c:v>
                </c:pt>
                <c:pt idx="24">
                  <c:v>10.75</c:v>
                </c:pt>
                <c:pt idx="25">
                  <c:v>10.75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FF1-45CD-877F-B74AE389CC20}"/>
            </c:ext>
          </c:extLst>
        </c:ser>
        <c:ser>
          <c:idx val="1"/>
          <c:order val="1"/>
          <c:tx>
            <c:strRef>
              <c:f>Verlauf_Schätzungen!$C$39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Verlauf_Schätzungen!$H$37:$AG$37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Verlauf_Schätzungen!$H$39:$AG$39</c:f>
              <c:numCache>
                <c:formatCode>General</c:formatCode>
                <c:ptCount val="26"/>
                <c:pt idx="0" formatCode="#,##0.0;[Red]\-\ #,##0.0;[White]#,##0.0">
                  <c:v>11.610900000000001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FF1-45CD-877F-B74AE389CC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46496"/>
        <c:axId val="156748032"/>
      </c:lineChart>
      <c:catAx>
        <c:axId val="15674649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48032"/>
        <c:crosses val="autoZero"/>
        <c:auto val="1"/>
        <c:lblAlgn val="ctr"/>
        <c:lblOffset val="100"/>
        <c:noMultiLvlLbl val="0"/>
      </c:catAx>
      <c:valAx>
        <c:axId val="15674803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4649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471518536221312E-2"/>
          <c:y val="0.22418995258094862"/>
          <c:w val="0.87250844842477759"/>
          <c:h val="0.66444280034869985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Verlauf_Schätzungen!$C$42</c:f>
              <c:strCache>
                <c:ptCount val="1"/>
                <c:pt idx="0">
                  <c:v>Binnenverbrauch</c:v>
                </c:pt>
              </c:strCache>
            </c:strRef>
          </c:tx>
          <c:spPr>
            <a:ln w="63500">
              <a:solidFill>
                <a:srgbClr val="FF0000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FF0000"/>
                </a:solidFill>
              </a:ln>
            </c:spPr>
          </c:marker>
          <c:dLbls>
            <c:numFmt formatCode="#,##0.0" sourceLinked="0"/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Verlauf_Schätzungen!$H$41:$AG$41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Verlauf_Schätzungen!$H$42:$AG$42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11.561999999999999</c:v>
                </c:pt>
                <c:pt idx="2">
                  <c:v>11.061999999999999</c:v>
                </c:pt>
                <c:pt idx="3">
                  <c:v>11.061</c:v>
                </c:pt>
                <c:pt idx="4">
                  <c:v>11.064</c:v>
                </c:pt>
                <c:pt idx="5">
                  <c:v>11.063000000000001</c:v>
                </c:pt>
                <c:pt idx="6">
                  <c:v>11.063000000000001</c:v>
                </c:pt>
                <c:pt idx="7">
                  <c:v>11.063000000000001</c:v>
                </c:pt>
                <c:pt idx="8">
                  <c:v>11.063000000000001</c:v>
                </c:pt>
                <c:pt idx="9">
                  <c:v>11.063000000000001</c:v>
                </c:pt>
                <c:pt idx="10">
                  <c:v>11.063000000000001</c:v>
                </c:pt>
                <c:pt idx="11">
                  <c:v>11.063000000000001</c:v>
                </c:pt>
                <c:pt idx="12">
                  <c:v>11.063000000000001</c:v>
                </c:pt>
                <c:pt idx="13">
                  <c:v>11.063000000000001</c:v>
                </c:pt>
                <c:pt idx="14">
                  <c:v>11.063000000000001</c:v>
                </c:pt>
                <c:pt idx="15">
                  <c:v>11.063000000000001</c:v>
                </c:pt>
                <c:pt idx="16">
                  <c:v>11.063000000000001</c:v>
                </c:pt>
                <c:pt idx="17">
                  <c:v>11.063000000000001</c:v>
                </c:pt>
                <c:pt idx="18">
                  <c:v>11.063000000000001</c:v>
                </c:pt>
                <c:pt idx="19">
                  <c:v>11.063000000000001</c:v>
                </c:pt>
                <c:pt idx="20">
                  <c:v>11.061999999999999</c:v>
                </c:pt>
                <c:pt idx="21">
                  <c:v>11.061999999999999</c:v>
                </c:pt>
                <c:pt idx="22">
                  <c:v>11.061999999999999</c:v>
                </c:pt>
                <c:pt idx="23">
                  <c:v>11.061999999999999</c:v>
                </c:pt>
                <c:pt idx="24">
                  <c:v>11.061999999999999</c:v>
                </c:pt>
                <c:pt idx="25">
                  <c:v>11.061999999999999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B41-41EA-A463-C01364059A00}"/>
            </c:ext>
          </c:extLst>
        </c:ser>
        <c:ser>
          <c:idx val="1"/>
          <c:order val="1"/>
          <c:tx>
            <c:strRef>
              <c:f>Verlauf_Schätzungen!$C$43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Verlauf_Schätzungen!$H$41:$AG$41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Verlauf_Schätzungen!$H$43:$AG$43</c:f>
              <c:numCache>
                <c:formatCode>General</c:formatCode>
                <c:ptCount val="26"/>
                <c:pt idx="0" formatCode="#,##0.0;[Red]\-\ #,##0.0;[White]#,##0.0">
                  <c:v>11.616150000000001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B41-41EA-A463-C01364059A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59936"/>
        <c:axId val="156761472"/>
      </c:lineChart>
      <c:catAx>
        <c:axId val="15675993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61472"/>
        <c:crosses val="autoZero"/>
        <c:auto val="1"/>
        <c:lblAlgn val="ctr"/>
        <c:lblOffset val="100"/>
        <c:noMultiLvlLbl val="0"/>
      </c:catAx>
      <c:valAx>
        <c:axId val="156761472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5993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383302726136866E-2"/>
          <c:y val="0.22377583786444227"/>
          <c:w val="0.87250920312277258"/>
          <c:h val="0.66304162996988136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Verlauf_Schätzungen!$C$46</c:f>
              <c:strCache>
                <c:ptCount val="1"/>
                <c:pt idx="0">
                  <c:v>Exporte</c:v>
                </c:pt>
              </c:strCache>
            </c:strRef>
          </c:tx>
          <c:spPr>
            <a:ln w="63500">
              <a:solidFill>
                <a:schemeClr val="tx1">
                  <a:lumMod val="65000"/>
                  <a:lumOff val="35000"/>
                </a:schemeClr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C00000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Verlauf_Schätzungen!$H$45:$AG$45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Verlauf_Schätzungen!$H$46:$AG$46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5.0000000000000001E-3</c:v>
                </c:pt>
                <c:pt idx="2">
                  <c:v>5.0000000000000001E-3</c:v>
                </c:pt>
                <c:pt idx="3">
                  <c:v>5.0000000000000001E-3</c:v>
                </c:pt>
                <c:pt idx="4">
                  <c:v>5.0000000000000001E-3</c:v>
                </c:pt>
                <c:pt idx="5">
                  <c:v>5.0000000000000001E-3</c:v>
                </c:pt>
                <c:pt idx="6">
                  <c:v>5.0000000000000001E-3</c:v>
                </c:pt>
                <c:pt idx="7">
                  <c:v>5.0000000000000001E-3</c:v>
                </c:pt>
                <c:pt idx="8">
                  <c:v>5.0000000000000001E-3</c:v>
                </c:pt>
                <c:pt idx="9">
                  <c:v>5.0000000000000001E-3</c:v>
                </c:pt>
                <c:pt idx="10">
                  <c:v>5.0000000000000001E-3</c:v>
                </c:pt>
                <c:pt idx="11">
                  <c:v>5.0000000000000001E-3</c:v>
                </c:pt>
                <c:pt idx="12">
                  <c:v>5.0000000000000001E-3</c:v>
                </c:pt>
                <c:pt idx="13">
                  <c:v>5.0000000000000001E-3</c:v>
                </c:pt>
                <c:pt idx="14">
                  <c:v>5.0000000000000001E-3</c:v>
                </c:pt>
                <c:pt idx="15">
                  <c:v>5.0000000000000001E-3</c:v>
                </c:pt>
                <c:pt idx="16">
                  <c:v>5.0000000000000001E-3</c:v>
                </c:pt>
                <c:pt idx="17">
                  <c:v>5.0000000000000001E-3</c:v>
                </c:pt>
                <c:pt idx="18">
                  <c:v>4.0000000000000001E-3</c:v>
                </c:pt>
                <c:pt idx="19">
                  <c:v>4.0000000000000001E-3</c:v>
                </c:pt>
                <c:pt idx="20">
                  <c:v>4.0000000000000001E-3</c:v>
                </c:pt>
                <c:pt idx="21">
                  <c:v>4.0000000000000001E-3</c:v>
                </c:pt>
                <c:pt idx="22">
                  <c:v>4.0000000000000001E-3</c:v>
                </c:pt>
                <c:pt idx="23">
                  <c:v>4.0000000000000001E-3</c:v>
                </c:pt>
                <c:pt idx="24">
                  <c:v>4.0000000000000001E-3</c:v>
                </c:pt>
                <c:pt idx="25">
                  <c:v>4.0000000000000001E-3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158-41C3-8E08-2173303377BD}"/>
            </c:ext>
          </c:extLst>
        </c:ser>
        <c:ser>
          <c:idx val="1"/>
          <c:order val="1"/>
          <c:tx>
            <c:strRef>
              <c:f>Verlauf_Schätzungen!$C$47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Verlauf_Schätzungen!$H$45:$AG$45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Verlauf_Schätzungen!$H$47:$AG$47</c:f>
              <c:numCache>
                <c:formatCode>General</c:formatCode>
                <c:ptCount val="26"/>
                <c:pt idx="0" formatCode="#,##0.0;[Red]\-\ #,##0.0;[White]#,##0.0">
                  <c:v>6.5000000000000006E-3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158-41C3-8E08-2173303377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77472"/>
        <c:axId val="156779264"/>
      </c:lineChart>
      <c:catAx>
        <c:axId val="1567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79264"/>
        <c:crosses val="autoZero"/>
        <c:auto val="1"/>
        <c:lblAlgn val="ctr"/>
        <c:lblOffset val="100"/>
        <c:noMultiLvlLbl val="0"/>
      </c:catAx>
      <c:valAx>
        <c:axId val="15677926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77472"/>
        <c:crosses val="autoZero"/>
        <c:crossBetween val="between"/>
        <c:minorUnit val="1.0000000000000002E-2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2217915068308769"/>
          <c:w val="0.87184901008779658"/>
          <c:h val="0.66395046772999522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Verlauf_Schätzungen!$C$54</c:f>
              <c:strCache>
                <c:ptCount val="1"/>
                <c:pt idx="0">
                  <c:v>Endbestand</c:v>
                </c:pt>
              </c:strCache>
            </c:strRef>
          </c:tx>
          <c:spPr>
            <a:ln w="63500">
              <a:solidFill>
                <a:srgbClr val="00B050"/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 w="9525">
                <a:solidFill>
                  <a:srgbClr val="00B050"/>
                </a:solidFill>
              </a:ln>
            </c:spPr>
          </c:marker>
          <c:dLbls>
            <c:numFmt formatCode="#,##0.0" sourceLinked="0"/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Verlauf_Schätzungen!$H$53:$AG$53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Verlauf_Schätzungen!$H$54:$AG$54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0.86599999999999988</c:v>
                </c:pt>
                <c:pt idx="2">
                  <c:v>1.3810000000000007</c:v>
                </c:pt>
                <c:pt idx="3">
                  <c:v>1.2290000000000001</c:v>
                </c:pt>
                <c:pt idx="4">
                  <c:v>1.6510000000000025</c:v>
                </c:pt>
                <c:pt idx="5">
                  <c:v>1.5410000000000008</c:v>
                </c:pt>
                <c:pt idx="6">
                  <c:v>1.5509999999999993</c:v>
                </c:pt>
                <c:pt idx="7">
                  <c:v>1.6079999999999997</c:v>
                </c:pt>
                <c:pt idx="8">
                  <c:v>1.5169999999999997</c:v>
                </c:pt>
                <c:pt idx="9">
                  <c:v>1.4939999999999989</c:v>
                </c:pt>
                <c:pt idx="10">
                  <c:v>1.5099999999999989</c:v>
                </c:pt>
                <c:pt idx="11">
                  <c:v>1.5769999999999991</c:v>
                </c:pt>
                <c:pt idx="12">
                  <c:v>1.5340000000000003</c:v>
                </c:pt>
                <c:pt idx="13">
                  <c:v>1.5340000000000003</c:v>
                </c:pt>
                <c:pt idx="14">
                  <c:v>1.5340000000000003</c:v>
                </c:pt>
                <c:pt idx="15">
                  <c:v>1.4670000000000007</c:v>
                </c:pt>
                <c:pt idx="16">
                  <c:v>1.4670000000000007</c:v>
                </c:pt>
                <c:pt idx="17">
                  <c:v>1.4660000000000013</c:v>
                </c:pt>
                <c:pt idx="18">
                  <c:v>1.4649999999999999</c:v>
                </c:pt>
                <c:pt idx="19">
                  <c:v>1.4649999999999999</c:v>
                </c:pt>
                <c:pt idx="20">
                  <c:v>1.3489999999999993</c:v>
                </c:pt>
                <c:pt idx="21">
                  <c:v>1.2749999999999999</c:v>
                </c:pt>
                <c:pt idx="22">
                  <c:v>1.2749999999999999</c:v>
                </c:pt>
                <c:pt idx="23">
                  <c:v>1.2749999999999999</c:v>
                </c:pt>
                <c:pt idx="24">
                  <c:v>1.2749999999999999</c:v>
                </c:pt>
                <c:pt idx="25">
                  <c:v>1.2759999999999998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60A-4E95-81C5-44E0FEB4BC71}"/>
            </c:ext>
          </c:extLst>
        </c:ser>
        <c:ser>
          <c:idx val="1"/>
          <c:order val="1"/>
          <c:tx>
            <c:strRef>
              <c:f>Verlauf_Schätzungen!$C$55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Verlauf_Schätzungen!$H$53:$AG$53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Verlauf_Schätzungen!$H$55:$AG$55</c:f>
              <c:numCache>
                <c:formatCode>General</c:formatCode>
                <c:ptCount val="26"/>
                <c:pt idx="0" formatCode="#,##0.0;[Red]\-\ #,##0.0;[White]#,##0.0">
                  <c:v>2.0903999999999998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60A-4E95-81C5-44E0FEB4BC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4710781344639615"/>
          <c:w val="0.87184901008779658"/>
          <c:h val="0.62762568140520891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Verlauf_Schätzungen!$C$58</c:f>
              <c:strCache>
                <c:ptCount val="1"/>
                <c:pt idx="0">
                  <c:v>stock-to-use</c:v>
                </c:pt>
              </c:strCache>
            </c:strRef>
          </c:tx>
          <c:spPr>
            <a:ln w="63500">
              <a:solidFill>
                <a:srgbClr val="00B050"/>
              </a:solidFill>
            </a:ln>
          </c:spPr>
          <c:marker>
            <c:symbol val="circle"/>
            <c:size val="10"/>
            <c:spPr>
              <a:solidFill>
                <a:srgbClr val="66FF33"/>
              </a:solidFill>
              <a:ln w="25400">
                <a:solidFill>
                  <a:srgbClr val="00B050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Verlauf_Schätzungen!$H$57:$AG$57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Verlauf_Schätzungen!$H$58:$AG$58</c:f>
              <c:numCache>
                <c:formatCode>0.0%</c:formatCode>
                <c:ptCount val="26"/>
                <c:pt idx="0">
                  <c:v>#N/A</c:v>
                </c:pt>
                <c:pt idx="1">
                  <c:v>7.4900536239404944E-2</c:v>
                </c:pt>
                <c:pt idx="2">
                  <c:v>0.12484180075935643</c:v>
                </c:pt>
                <c:pt idx="3">
                  <c:v>0.11111111111111112</c:v>
                </c:pt>
                <c:pt idx="4">
                  <c:v>0.14922270426608844</c:v>
                </c:pt>
                <c:pt idx="5">
                  <c:v>0.13929313929313936</c:v>
                </c:pt>
                <c:pt idx="6">
                  <c:v>0.14019705324053142</c:v>
                </c:pt>
                <c:pt idx="7">
                  <c:v>0.14534936274066704</c:v>
                </c:pt>
                <c:pt idx="8">
                  <c:v>0.13712374581939796</c:v>
                </c:pt>
                <c:pt idx="9">
                  <c:v>0.1350447437403958</c:v>
                </c:pt>
                <c:pt idx="10">
                  <c:v>0.13649100605622333</c:v>
                </c:pt>
                <c:pt idx="11">
                  <c:v>0.14254722950375115</c:v>
                </c:pt>
                <c:pt idx="12">
                  <c:v>0.13866039952996476</c:v>
                </c:pt>
                <c:pt idx="13">
                  <c:v>0.13866039952996476</c:v>
                </c:pt>
                <c:pt idx="14">
                  <c:v>0.13866039952996476</c:v>
                </c:pt>
                <c:pt idx="15">
                  <c:v>0.13260417608243702</c:v>
                </c:pt>
                <c:pt idx="16">
                  <c:v>0.13260417608243702</c:v>
                </c:pt>
                <c:pt idx="17">
                  <c:v>0.13251378468769784</c:v>
                </c:pt>
                <c:pt idx="18">
                  <c:v>0.13242339329295849</c:v>
                </c:pt>
                <c:pt idx="19">
                  <c:v>0.13242339329295849</c:v>
                </c:pt>
                <c:pt idx="20">
                  <c:v>0.12194901464472965</c:v>
                </c:pt>
                <c:pt idx="21">
                  <c:v>0.11525944675465558</c:v>
                </c:pt>
                <c:pt idx="22">
                  <c:v>0.11525944675465558</c:v>
                </c:pt>
                <c:pt idx="23">
                  <c:v>0.11525944675465558</c:v>
                </c:pt>
                <c:pt idx="24">
                  <c:v>0.11525944675465558</c:v>
                </c:pt>
                <c:pt idx="25">
                  <c:v>0.11534984632073765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45E-4814-A5CE-356B3D8114A1}"/>
            </c:ext>
          </c:extLst>
        </c:ser>
        <c:ser>
          <c:idx val="1"/>
          <c:order val="1"/>
          <c:tx>
            <c:strRef>
              <c:f>Verlauf_Schätzungen!$C$59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Verlauf_Schätzungen!$H$57:$AG$57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Verlauf_Schätzungen!$H$59:$AG$59</c:f>
              <c:numCache>
                <c:formatCode>General</c:formatCode>
                <c:ptCount val="26"/>
                <c:pt idx="0" formatCode="0.0%">
                  <c:v>0.15261683087770039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45E-4814-A5CE-356B3D8114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043244195114588E-2"/>
          <c:y val="0.24710781344639615"/>
          <c:w val="0.87184901008779658"/>
          <c:h val="0.62762568140520891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Verlauf_Schätzungen!$C$62</c:f>
              <c:strCache>
                <c:ptCount val="1"/>
                <c:pt idx="0">
                  <c:v>Selbstversorgungsgrad</c:v>
                </c:pt>
              </c:strCache>
            </c:strRef>
          </c:tx>
          <c:spPr>
            <a:ln w="63500">
              <a:solidFill>
                <a:srgbClr val="0000FF"/>
              </a:solidFill>
            </a:ln>
          </c:spPr>
          <c:marker>
            <c:symbol val="circle"/>
            <c:size val="10"/>
            <c:spPr>
              <a:solidFill>
                <a:srgbClr val="00FFFF"/>
              </a:solidFill>
              <a:ln w="25400">
                <a:solidFill>
                  <a:srgbClr val="0000FF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Verlauf_Schätzungen!$H$61:$AG$61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Verlauf_Schätzungen!$H$62:$AG$62</c:f>
              <c:numCache>
                <c:formatCode>0.0%</c:formatCode>
                <c:ptCount val="26"/>
                <c:pt idx="0">
                  <c:v>#N/A</c:v>
                </c:pt>
                <c:pt idx="1">
                  <c:v>0.9354782909531224</c:v>
                </c:pt>
                <c:pt idx="2">
                  <c:v>0.97984089676369568</c:v>
                </c:pt>
                <c:pt idx="3">
                  <c:v>0.96582587469487391</c:v>
                </c:pt>
                <c:pt idx="4">
                  <c:v>1.0037057122198121</c:v>
                </c:pt>
                <c:pt idx="5">
                  <c:v>0.9938533851577328</c:v>
                </c:pt>
                <c:pt idx="6">
                  <c:v>0.99439573352616817</c:v>
                </c:pt>
                <c:pt idx="7">
                  <c:v>0.99954804302630385</c:v>
                </c:pt>
                <c:pt idx="8">
                  <c:v>0.99340142818403687</c:v>
                </c:pt>
                <c:pt idx="9">
                  <c:v>0.99150320889451315</c:v>
                </c:pt>
                <c:pt idx="10">
                  <c:v>0.99294947121034072</c:v>
                </c:pt>
                <c:pt idx="11">
                  <c:v>0.99900569465786848</c:v>
                </c:pt>
                <c:pt idx="12">
                  <c:v>0.99511886468408206</c:v>
                </c:pt>
                <c:pt idx="13">
                  <c:v>0.99511886468408206</c:v>
                </c:pt>
                <c:pt idx="14">
                  <c:v>0.99511886468408206</c:v>
                </c:pt>
                <c:pt idx="15">
                  <c:v>0.98897224984181509</c:v>
                </c:pt>
                <c:pt idx="16">
                  <c:v>0.98897224984181509</c:v>
                </c:pt>
                <c:pt idx="17">
                  <c:v>0.98897224984181509</c:v>
                </c:pt>
                <c:pt idx="18">
                  <c:v>0.98897224984181509</c:v>
                </c:pt>
                <c:pt idx="19">
                  <c:v>0.98897224984181509</c:v>
                </c:pt>
                <c:pt idx="20">
                  <c:v>0.97857530283854632</c:v>
                </c:pt>
                <c:pt idx="21">
                  <c:v>0.97179533538239027</c:v>
                </c:pt>
                <c:pt idx="22">
                  <c:v>0.97179533538239027</c:v>
                </c:pt>
                <c:pt idx="23">
                  <c:v>0.97179533538239027</c:v>
                </c:pt>
                <c:pt idx="24">
                  <c:v>0.97179533538239027</c:v>
                </c:pt>
                <c:pt idx="25">
                  <c:v>0.97179533538239027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52F-424F-81BB-1CFFC0E9800C}"/>
            </c:ext>
          </c:extLst>
        </c:ser>
        <c:ser>
          <c:idx val="1"/>
          <c:order val="1"/>
          <c:tx>
            <c:strRef>
              <c:f>Verlauf_Schätzungen!$C$59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Verlauf_Schätzungen!$H$61:$AG$61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Verlauf_Schätzungen!$H$63:$AG$63</c:f>
              <c:numCache>
                <c:formatCode>General</c:formatCode>
                <c:ptCount val="26"/>
                <c:pt idx="0" formatCode="0.0%">
                  <c:v>1.0995028473289343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52F-424F-81BB-1CFFC0E980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07552"/>
        <c:axId val="156809088"/>
      </c:lineChart>
      <c:catAx>
        <c:axId val="1568075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809088"/>
        <c:crosses val="autoZero"/>
        <c:auto val="1"/>
        <c:lblAlgn val="ctr"/>
        <c:lblOffset val="100"/>
        <c:noMultiLvlLbl val="0"/>
      </c:catAx>
      <c:valAx>
        <c:axId val="15680908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8075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383302726136866E-2"/>
          <c:y val="0.22377583786444227"/>
          <c:w val="0.87250920312277258"/>
          <c:h val="0.66304162996988136"/>
        </c:manualLayout>
      </c:layout>
      <c:lineChart>
        <c:grouping val="standard"/>
        <c:varyColors val="0"/>
        <c:ser>
          <c:idx val="0"/>
          <c:order val="0"/>
          <c:tx>
            <c:strRef>
              <c:f>Verlauf_Schätzungen!$C$50</c:f>
              <c:strCache>
                <c:ptCount val="1"/>
                <c:pt idx="0">
                  <c:v>Importe</c:v>
                </c:pt>
              </c:strCache>
            </c:strRef>
          </c:tx>
          <c:spPr>
            <a:ln w="63500">
              <a:solidFill>
                <a:schemeClr val="tx1">
                  <a:lumMod val="65000"/>
                  <a:lumOff val="35000"/>
                </a:schemeClr>
              </a:solidFill>
            </a:ln>
          </c:spPr>
          <c:marker>
            <c:symbol val="diamond"/>
            <c:size val="15"/>
            <c:spPr>
              <a:solidFill>
                <a:srgbClr val="FFFF00"/>
              </a:solidFill>
              <a:ln>
                <a:solidFill>
                  <a:srgbClr val="0000FF"/>
                </a:solidFill>
              </a:ln>
            </c:spPr>
          </c:marker>
          <c:dLbls>
            <c:spPr>
              <a:solidFill>
                <a:schemeClr val="bg1"/>
              </a:solidFill>
              <a:ln>
                <a:solidFill>
                  <a:schemeClr val="bg1">
                    <a:lumMod val="50000"/>
                  </a:schemeClr>
                </a:solidFill>
              </a:ln>
            </c:spPr>
            <c:txPr>
              <a:bodyPr rot="-5400000" vert="horz"/>
              <a:lstStyle/>
              <a:p>
                <a:pPr>
                  <a:defRPr sz="1800" b="1"/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Verlauf_Schätzungen!$H$49:$AG$49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Verlauf_Schätzungen!$H$50:$AG$50</c:f>
              <c:numCache>
                <c:formatCode>#,##0.0;[Red]\-\ #,##0.0;[White]#,##0.0</c:formatCode>
                <c:ptCount val="26"/>
                <c:pt idx="0">
                  <c:v>#N/A</c:v>
                </c:pt>
                <c:pt idx="1">
                  <c:v>2E-3</c:v>
                </c:pt>
                <c:pt idx="2">
                  <c:v>2E-3</c:v>
                </c:pt>
                <c:pt idx="3">
                  <c:v>2E-3</c:v>
                </c:pt>
                <c:pt idx="4">
                  <c:v>2E-3</c:v>
                </c:pt>
                <c:pt idx="5">
                  <c:v>2E-3</c:v>
                </c:pt>
                <c:pt idx="6">
                  <c:v>2E-3</c:v>
                </c:pt>
                <c:pt idx="7">
                  <c:v>2E-3</c:v>
                </c:pt>
                <c:pt idx="8">
                  <c:v>2E-3</c:v>
                </c:pt>
                <c:pt idx="9">
                  <c:v>2E-3</c:v>
                </c:pt>
                <c:pt idx="10">
                  <c:v>2E-3</c:v>
                </c:pt>
                <c:pt idx="11">
                  <c:v>2E-3</c:v>
                </c:pt>
                <c:pt idx="12">
                  <c:v>2E-3</c:v>
                </c:pt>
                <c:pt idx="13">
                  <c:v>2E-3</c:v>
                </c:pt>
                <c:pt idx="14">
                  <c:v>2E-3</c:v>
                </c:pt>
                <c:pt idx="15">
                  <c:v>2E-3</c:v>
                </c:pt>
                <c:pt idx="16">
                  <c:v>2E-3</c:v>
                </c:pt>
                <c:pt idx="17">
                  <c:v>2E-3</c:v>
                </c:pt>
                <c:pt idx="18">
                  <c:v>1E-3</c:v>
                </c:pt>
                <c:pt idx="19">
                  <c:v>1E-3</c:v>
                </c:pt>
                <c:pt idx="20">
                  <c:v>1E-3</c:v>
                </c:pt>
                <c:pt idx="21">
                  <c:v>1E-3</c:v>
                </c:pt>
                <c:pt idx="22">
                  <c:v>1E-3</c:v>
                </c:pt>
                <c:pt idx="23">
                  <c:v>1E-3</c:v>
                </c:pt>
                <c:pt idx="24">
                  <c:v>1E-3</c:v>
                </c:pt>
                <c:pt idx="25">
                  <c:v>1E-3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FF8-473A-B429-DE654E065E51}"/>
            </c:ext>
          </c:extLst>
        </c:ser>
        <c:ser>
          <c:idx val="1"/>
          <c:order val="1"/>
          <c:tx>
            <c:strRef>
              <c:f>Verlauf_Schätzungen!$C$51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none"/>
          </c:marker>
          <c:cat>
            <c:strRef>
              <c:f>Verlauf_Schätzungen!$H$49:$AG$49</c:f>
              <c:strCache>
                <c:ptCount val="26"/>
                <c:pt idx="0">
                  <c:v>Feb 23</c:v>
                </c:pt>
                <c:pt idx="1">
                  <c:v>Mrz 23</c:v>
                </c:pt>
                <c:pt idx="2">
                  <c:v>Apr 23</c:v>
                </c:pt>
                <c:pt idx="3">
                  <c:v>Mai 23</c:v>
                </c:pt>
                <c:pt idx="4">
                  <c:v>Jun 23</c:v>
                </c:pt>
                <c:pt idx="5">
                  <c:v>Jul 23</c:v>
                </c:pt>
                <c:pt idx="6">
                  <c:v>Aug 23</c:v>
                </c:pt>
                <c:pt idx="7">
                  <c:v>Sep 23</c:v>
                </c:pt>
                <c:pt idx="8">
                  <c:v>Okt 23</c:v>
                </c:pt>
                <c:pt idx="9">
                  <c:v>Nov 23</c:v>
                </c:pt>
                <c:pt idx="10">
                  <c:v>Dez 23</c:v>
                </c:pt>
                <c:pt idx="11">
                  <c:v>Jan 24</c:v>
                </c:pt>
                <c:pt idx="12">
                  <c:v>Feb 24</c:v>
                </c:pt>
                <c:pt idx="13">
                  <c:v>Mrz 24</c:v>
                </c:pt>
                <c:pt idx="14">
                  <c:v>Apr 24</c:v>
                </c:pt>
                <c:pt idx="15">
                  <c:v>Mai 24</c:v>
                </c:pt>
                <c:pt idx="16">
                  <c:v>Jun 24</c:v>
                </c:pt>
                <c:pt idx="17">
                  <c:v>Jul 24</c:v>
                </c:pt>
                <c:pt idx="18">
                  <c:v>Aug 24</c:v>
                </c:pt>
                <c:pt idx="19">
                  <c:v>Sep 24</c:v>
                </c:pt>
                <c:pt idx="20">
                  <c:v>Okt 24</c:v>
                </c:pt>
                <c:pt idx="21">
                  <c:v>Nov 24</c:v>
                </c:pt>
                <c:pt idx="22">
                  <c:v>Dez 24</c:v>
                </c:pt>
                <c:pt idx="23">
                  <c:v>Jan 25</c:v>
                </c:pt>
                <c:pt idx="24">
                  <c:v>Feb 25</c:v>
                </c:pt>
                <c:pt idx="25">
                  <c:v>45992</c:v>
                </c:pt>
              </c:strCache>
            </c:strRef>
          </c:cat>
          <c:val>
            <c:numRef>
              <c:f>Verlauf_Schätzungen!$H$51:$AG$51</c:f>
              <c:numCache>
                <c:formatCode>General</c:formatCode>
                <c:ptCount val="26"/>
                <c:pt idx="0" formatCode="#,##0.0;[Red]\-\ #,##0.0;[White]#,##0.0">
                  <c:v>2.6000000000000003E-3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FF8-473A-B429-DE654E065E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777472"/>
        <c:axId val="156779264"/>
      </c:lineChart>
      <c:catAx>
        <c:axId val="1567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56779264"/>
        <c:crosses val="autoZero"/>
        <c:auto val="1"/>
        <c:lblAlgn val="ctr"/>
        <c:lblOffset val="100"/>
        <c:noMultiLvlLbl val="0"/>
      </c:catAx>
      <c:valAx>
        <c:axId val="156779264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de-DE"/>
          </a:p>
        </c:txPr>
        <c:crossAx val="156777472"/>
        <c:crosses val="autoZero"/>
        <c:crossBetween val="between"/>
        <c:minorUnit val="1.0000000000000002E-2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9" y="0"/>
            <a:ext cx="2984182" cy="500856"/>
          </a:xfrm>
          <a:prstGeom prst="rect">
            <a:avLst/>
          </a:prstGeom>
        </p:spPr>
        <p:txBody>
          <a:bodyPr vert="horz" lIns="92533" tIns="46266" rIns="92533" bIns="46266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900810" y="0"/>
            <a:ext cx="2984182" cy="500856"/>
          </a:xfrm>
          <a:prstGeom prst="rect">
            <a:avLst/>
          </a:prstGeom>
        </p:spPr>
        <p:txBody>
          <a:bodyPr vert="horz" lIns="92533" tIns="46266" rIns="92533" bIns="46266" rtlCol="0"/>
          <a:lstStyle>
            <a:lvl1pPr algn="r">
              <a:defRPr sz="1200"/>
            </a:lvl1pPr>
          </a:lstStyle>
          <a:p>
            <a:fld id="{3055B6F0-E185-4FA5-9BA4-C07C8D92458A}" type="datetimeFigureOut">
              <a:rPr lang="de-DE" smtClean="0"/>
              <a:t>02.11.2026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0150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33" tIns="46266" rIns="92533" bIns="46266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8658" y="4758138"/>
            <a:ext cx="5509260" cy="4507706"/>
          </a:xfrm>
          <a:prstGeom prst="rect">
            <a:avLst/>
          </a:prstGeom>
        </p:spPr>
        <p:txBody>
          <a:bodyPr vert="horz" lIns="92533" tIns="46266" rIns="92533" bIns="46266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9" y="9514533"/>
            <a:ext cx="2984182" cy="500856"/>
          </a:xfrm>
          <a:prstGeom prst="rect">
            <a:avLst/>
          </a:prstGeom>
        </p:spPr>
        <p:txBody>
          <a:bodyPr vert="horz" lIns="92533" tIns="46266" rIns="92533" bIns="4626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900810" y="9514533"/>
            <a:ext cx="2984182" cy="500856"/>
          </a:xfrm>
          <a:prstGeom prst="rect">
            <a:avLst/>
          </a:prstGeom>
        </p:spPr>
        <p:txBody>
          <a:bodyPr vert="horz" lIns="92533" tIns="46266" rIns="92533" bIns="46266" rtlCol="0" anchor="b"/>
          <a:lstStyle>
            <a:lvl1pPr algn="r">
              <a:defRPr sz="1200"/>
            </a:lvl1pPr>
          </a:lstStyle>
          <a:p>
            <a:fld id="{AF9A1CC9-E5E0-49FD-9AC2-325FEBAEE3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0926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A1CC9-E5E0-49FD-9AC2-325FEBAEE384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9973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0" y="6480000"/>
            <a:ext cx="2133600" cy="365125"/>
          </a:xfrm>
        </p:spPr>
        <p:txBody>
          <a:bodyPr/>
          <a:lstStyle>
            <a:lvl1pPr algn="l">
              <a:defRPr/>
            </a:lvl1pPr>
          </a:lstStyle>
          <a:p>
            <a:fld id="{6317EEEB-D1EE-4E47-87C0-6771D1A400F8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3" name="Picture 25" descr="L:\ZentraleAblage\Öffentlichkeitsarbeit\Logos\LEL-Logo neu 6_2014\LEL-Signet-2014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000" y="36000"/>
            <a:ext cx="720000" cy="39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 userDrawn="1"/>
        </p:nvSpPr>
        <p:spPr>
          <a:xfrm>
            <a:off x="7164000" y="0"/>
            <a:ext cx="1204423" cy="282573"/>
          </a:xfrm>
          <a:prstGeom prst="rect">
            <a:avLst/>
          </a:prstGeom>
          <a:noFill/>
        </p:spPr>
        <p:txBody>
          <a:bodyPr wrap="none" lIns="36000" tIns="36000" rIns="36000" bIns="0" rtlCol="0" anchor="b">
            <a:spAutoFit/>
          </a:bodyPr>
          <a:lstStyle>
            <a:defPPr>
              <a:defRPr lang="de-DE"/>
            </a:defPPr>
            <a:lvl1pPr>
              <a:defRPr sz="1400" b="1" i="1">
                <a:solidFill>
                  <a:schemeClr val="bg1"/>
                </a:solidFill>
              </a:defRPr>
            </a:lvl1pPr>
          </a:lstStyle>
          <a:p>
            <a:pPr algn="r"/>
            <a:r>
              <a:rPr lang="de-DE" sz="800" b="0" i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alle Angaben ohne Gewähr</a:t>
            </a:r>
          </a:p>
          <a:p>
            <a:pPr algn="r"/>
            <a:r>
              <a:rPr lang="de-DE" sz="800" b="0" i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© Werner Schmid</a:t>
            </a:r>
          </a:p>
        </p:txBody>
      </p:sp>
      <p:sp>
        <p:nvSpPr>
          <p:cNvPr id="2" name="Textfeld 1"/>
          <p:cNvSpPr txBox="1"/>
          <p:nvPr userDrawn="1"/>
        </p:nvSpPr>
        <p:spPr>
          <a:xfrm>
            <a:off x="1796640" y="692696"/>
            <a:ext cx="49244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b="0" dirty="0">
                <a:solidFill>
                  <a:schemeClr val="tx1"/>
                </a:solidFill>
              </a:rPr>
              <a:t>Quelle:</a:t>
            </a:r>
          </a:p>
        </p:txBody>
      </p:sp>
    </p:spTree>
    <p:extLst>
      <p:ext uri="{BB962C8B-B14F-4D97-AF65-F5344CB8AC3E}">
        <p14:creationId xmlns:p14="http://schemas.microsoft.com/office/powerpoint/2010/main" val="3877616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0" y="6480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7EEEB-D1EE-4E47-87C0-6771D1A400F8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7" name="Picture 7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58963" cy="245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feld 7"/>
          <p:cNvSpPr txBox="1"/>
          <p:nvPr userDrawn="1"/>
        </p:nvSpPr>
        <p:spPr>
          <a:xfrm>
            <a:off x="0" y="0"/>
            <a:ext cx="1836000" cy="244800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none" rtlCol="0" anchor="t">
            <a:noAutofit/>
          </a:bodyPr>
          <a:lstStyle/>
          <a:p>
            <a:pPr algn="r"/>
            <a:r>
              <a:rPr lang="de-DE" sz="1800" b="1" dirty="0">
                <a:solidFill>
                  <a:schemeClr val="bg1"/>
                </a:solidFill>
              </a:rPr>
              <a:t>EU-27</a:t>
            </a:r>
            <a:br>
              <a:rPr lang="de-DE" sz="1400" b="0" dirty="0">
                <a:solidFill>
                  <a:schemeClr val="bg1"/>
                </a:solidFill>
              </a:rPr>
            </a:br>
            <a:r>
              <a:rPr lang="de-DE" sz="1400" b="0" dirty="0">
                <a:solidFill>
                  <a:schemeClr val="bg1"/>
                </a:solidFill>
              </a:rPr>
              <a:t>OKT2026</a:t>
            </a:r>
            <a:endParaRPr lang="de-DE" sz="1200" b="0" dirty="0">
              <a:solidFill>
                <a:schemeClr val="bg1"/>
              </a:solidFill>
            </a:endParaRPr>
          </a:p>
        </p:txBody>
      </p:sp>
      <p:sp>
        <p:nvSpPr>
          <p:cNvPr id="10" name="Textfeld 9"/>
          <p:cNvSpPr txBox="1"/>
          <p:nvPr userDrawn="1"/>
        </p:nvSpPr>
        <p:spPr>
          <a:xfrm>
            <a:off x="0" y="2106659"/>
            <a:ext cx="1467192" cy="341341"/>
          </a:xfrm>
          <a:prstGeom prst="rect">
            <a:avLst/>
          </a:prstGeom>
          <a:noFill/>
        </p:spPr>
        <p:txBody>
          <a:bodyPr wrap="none" lIns="36000" bIns="18000" rtlCol="0" anchor="b">
            <a:spAutoFit/>
          </a:bodyPr>
          <a:lstStyle/>
          <a:p>
            <a:pPr algn="l"/>
            <a:r>
              <a:rPr lang="de-DE" sz="900" dirty="0">
                <a:solidFill>
                  <a:schemeClr val="bg1"/>
                </a:solidFill>
              </a:rPr>
              <a:t>© Werner Schmid</a:t>
            </a:r>
            <a:br>
              <a:rPr lang="de-DE" sz="900" dirty="0">
                <a:solidFill>
                  <a:schemeClr val="bg1"/>
                </a:solidFill>
              </a:rPr>
            </a:br>
            <a:r>
              <a:rPr lang="de-DE" sz="900" dirty="0">
                <a:solidFill>
                  <a:schemeClr val="bg1"/>
                </a:solidFill>
              </a:rPr>
              <a:t>(alle Angaben ohne Gewähr)</a:t>
            </a:r>
          </a:p>
        </p:txBody>
      </p:sp>
      <p:pic>
        <p:nvPicPr>
          <p:cNvPr id="3" name="Grafik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852476" y="0"/>
            <a:ext cx="1503693" cy="10800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943692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mailto:poststelle@lel.bwl.d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24.xml"/><Relationship Id="rId18" Type="http://schemas.openxmlformats.org/officeDocument/2006/relationships/image" Target="../media/image2.png"/><Relationship Id="rId26" Type="http://schemas.openxmlformats.org/officeDocument/2006/relationships/slide" Target="slide38.xml"/><Relationship Id="rId39" Type="http://schemas.openxmlformats.org/officeDocument/2006/relationships/slide" Target="slide45.xml"/><Relationship Id="rId21" Type="http://schemas.openxmlformats.org/officeDocument/2006/relationships/slide" Target="slide27.xml"/><Relationship Id="rId34" Type="http://schemas.openxmlformats.org/officeDocument/2006/relationships/slide" Target="slide28.xml"/><Relationship Id="rId42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1.xml"/><Relationship Id="rId16" Type="http://schemas.openxmlformats.org/officeDocument/2006/relationships/slide" Target="slide47.xml"/><Relationship Id="rId20" Type="http://schemas.openxmlformats.org/officeDocument/2006/relationships/slide" Target="slide18.xml"/><Relationship Id="rId29" Type="http://schemas.openxmlformats.org/officeDocument/2006/relationships/slide" Target="slide30.xml"/><Relationship Id="rId41" Type="http://schemas.openxmlformats.org/officeDocument/2006/relationships/slide" Target="slide5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46.xml"/><Relationship Id="rId24" Type="http://schemas.openxmlformats.org/officeDocument/2006/relationships/slide" Target="slide20.xml"/><Relationship Id="rId32" Type="http://schemas.openxmlformats.org/officeDocument/2006/relationships/slide" Target="slide19.xml"/><Relationship Id="rId37" Type="http://schemas.openxmlformats.org/officeDocument/2006/relationships/slide" Target="slide31.xml"/><Relationship Id="rId40" Type="http://schemas.openxmlformats.org/officeDocument/2006/relationships/slide" Target="slide50.xml"/><Relationship Id="rId5" Type="http://schemas.openxmlformats.org/officeDocument/2006/relationships/slide" Target="slide14.xml"/><Relationship Id="rId15" Type="http://schemas.openxmlformats.org/officeDocument/2006/relationships/slide" Target="slide42.xml"/><Relationship Id="rId23" Type="http://schemas.openxmlformats.org/officeDocument/2006/relationships/slide" Target="slide11.xml"/><Relationship Id="rId28" Type="http://schemas.openxmlformats.org/officeDocument/2006/relationships/slide" Target="slide21.xml"/><Relationship Id="rId36" Type="http://schemas.openxmlformats.org/officeDocument/2006/relationships/slide" Target="slide22.xml"/><Relationship Id="rId10" Type="http://schemas.openxmlformats.org/officeDocument/2006/relationships/slide" Target="slide41.xml"/><Relationship Id="rId19" Type="http://schemas.openxmlformats.org/officeDocument/2006/relationships/slide" Target="slide9.xml"/><Relationship Id="rId31" Type="http://schemas.openxmlformats.org/officeDocument/2006/relationships/slide" Target="slide10.xml"/><Relationship Id="rId4" Type="http://schemas.openxmlformats.org/officeDocument/2006/relationships/slide" Target="slide15.xml"/><Relationship Id="rId9" Type="http://schemas.openxmlformats.org/officeDocument/2006/relationships/slide" Target="slide32.xml"/><Relationship Id="rId14" Type="http://schemas.openxmlformats.org/officeDocument/2006/relationships/slide" Target="slide33.xml"/><Relationship Id="rId22" Type="http://schemas.openxmlformats.org/officeDocument/2006/relationships/slide" Target="slide36.xml"/><Relationship Id="rId27" Type="http://schemas.openxmlformats.org/officeDocument/2006/relationships/slide" Target="slide12.xml"/><Relationship Id="rId30" Type="http://schemas.openxmlformats.org/officeDocument/2006/relationships/slide" Target="slide39.xml"/><Relationship Id="rId35" Type="http://schemas.openxmlformats.org/officeDocument/2006/relationships/slide" Target="slide13.xml"/><Relationship Id="rId8" Type="http://schemas.openxmlformats.org/officeDocument/2006/relationships/slide" Target="slide23.xml"/><Relationship Id="rId3" Type="http://schemas.openxmlformats.org/officeDocument/2006/relationships/slide" Target="slide6.xml"/><Relationship Id="rId12" Type="http://schemas.openxmlformats.org/officeDocument/2006/relationships/slide" Target="slide51.xml"/><Relationship Id="rId17" Type="http://schemas.openxmlformats.org/officeDocument/2006/relationships/slide" Target="slide52.xml"/><Relationship Id="rId25" Type="http://schemas.openxmlformats.org/officeDocument/2006/relationships/slide" Target="slide29.xml"/><Relationship Id="rId33" Type="http://schemas.openxmlformats.org/officeDocument/2006/relationships/slide" Target="slide37.xml"/><Relationship Id="rId38" Type="http://schemas.openxmlformats.org/officeDocument/2006/relationships/slide" Target="slide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10" Type="http://schemas.openxmlformats.org/officeDocument/2006/relationships/image" Target="../media/image46.emf"/><Relationship Id="rId4" Type="http://schemas.openxmlformats.org/officeDocument/2006/relationships/chart" Target="../charts/chart2.xml"/><Relationship Id="rId9" Type="http://schemas.openxmlformats.org/officeDocument/2006/relationships/chart" Target="../charts/char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3.xml"/><Relationship Id="rId3" Type="http://schemas.openxmlformats.org/officeDocument/2006/relationships/chart" Target="../charts/chart8.xml"/><Relationship Id="rId7" Type="http://schemas.openxmlformats.org/officeDocument/2006/relationships/chart" Target="../charts/chart1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1.xml"/><Relationship Id="rId5" Type="http://schemas.openxmlformats.org/officeDocument/2006/relationships/chart" Target="../charts/chart10.xml"/><Relationship Id="rId10" Type="http://schemas.openxmlformats.org/officeDocument/2006/relationships/image" Target="../media/image49.emf"/><Relationship Id="rId4" Type="http://schemas.openxmlformats.org/officeDocument/2006/relationships/chart" Target="../charts/chart9.xml"/><Relationship Id="rId9" Type="http://schemas.openxmlformats.org/officeDocument/2006/relationships/chart" Target="../charts/chart14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0.xml"/><Relationship Id="rId3" Type="http://schemas.openxmlformats.org/officeDocument/2006/relationships/chart" Target="../charts/chart15.xml"/><Relationship Id="rId7" Type="http://schemas.openxmlformats.org/officeDocument/2006/relationships/chart" Target="../charts/chart1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8.xml"/><Relationship Id="rId5" Type="http://schemas.openxmlformats.org/officeDocument/2006/relationships/chart" Target="../charts/chart17.xml"/><Relationship Id="rId10" Type="http://schemas.openxmlformats.org/officeDocument/2006/relationships/image" Target="../media/image50.emf"/><Relationship Id="rId4" Type="http://schemas.openxmlformats.org/officeDocument/2006/relationships/chart" Target="../charts/chart16.xml"/><Relationship Id="rId9" Type="http://schemas.openxmlformats.org/officeDocument/2006/relationships/chart" Target="../charts/chart2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7.xml"/><Relationship Id="rId3" Type="http://schemas.openxmlformats.org/officeDocument/2006/relationships/chart" Target="../charts/chart22.xml"/><Relationship Id="rId7" Type="http://schemas.openxmlformats.org/officeDocument/2006/relationships/chart" Target="../charts/chart2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5.xml"/><Relationship Id="rId5" Type="http://schemas.openxmlformats.org/officeDocument/2006/relationships/chart" Target="../charts/chart24.xml"/><Relationship Id="rId10" Type="http://schemas.openxmlformats.org/officeDocument/2006/relationships/image" Target="../media/image51.emf"/><Relationship Id="rId4" Type="http://schemas.openxmlformats.org/officeDocument/2006/relationships/chart" Target="../charts/chart23.xml"/><Relationship Id="rId9" Type="http://schemas.openxmlformats.org/officeDocument/2006/relationships/chart" Target="../charts/chart2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</a:t>
            </a:fld>
            <a:endParaRPr lang="de-DE" dirty="0"/>
          </a:p>
        </p:txBody>
      </p:sp>
      <p:sp>
        <p:nvSpPr>
          <p:cNvPr id="3" name="Textfeld 2"/>
          <p:cNvSpPr txBox="1"/>
          <p:nvPr/>
        </p:nvSpPr>
        <p:spPr>
          <a:xfrm>
            <a:off x="3420000" y="540000"/>
            <a:ext cx="38796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/>
              <a:t>Hinweise zur Nutzung der EU - Getreidebilanzen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2160000" y="1080000"/>
            <a:ext cx="6459717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>
                <a:solidFill>
                  <a:srgbClr val="0000FF"/>
                </a:solidFill>
              </a:rPr>
              <a:t>Handhabung der Präsentation (PPTX):</a:t>
            </a:r>
          </a:p>
          <a:p>
            <a:pPr marL="171450" indent="-171450">
              <a:buFont typeface="Wingdings"/>
              <a:buChar char="Ø"/>
            </a:pPr>
            <a:r>
              <a:rPr lang="de-DE" sz="1200" dirty="0">
                <a:solidFill>
                  <a:srgbClr val="0000FF"/>
                </a:solidFill>
              </a:rPr>
              <a:t>Bei der Präsentation handelt es sich um eine nicht geschützte Microsoft-Power-Point-Datei (PPTX)</a:t>
            </a:r>
          </a:p>
          <a:p>
            <a:pPr marL="171450" indent="-171450">
              <a:buFont typeface="Wingdings"/>
              <a:buChar char="Ø"/>
            </a:pPr>
            <a:r>
              <a:rPr lang="de-DE" sz="1200" dirty="0">
                <a:solidFill>
                  <a:srgbClr val="0000FF"/>
                </a:solidFill>
              </a:rPr>
              <a:t>Auf FOLIE 2 finden Sie das </a:t>
            </a:r>
            <a:r>
              <a:rPr lang="de-DE" sz="1200" b="1" dirty="0">
                <a:solidFill>
                  <a:srgbClr val="0000FF"/>
                </a:solidFill>
              </a:rPr>
              <a:t>HAUPTMENÜ</a:t>
            </a:r>
            <a:r>
              <a:rPr lang="de-DE" sz="1200" dirty="0">
                <a:solidFill>
                  <a:srgbClr val="0000FF"/>
                </a:solidFill>
              </a:rPr>
              <a:t>. Es dient zur Navigation innerhalb der Datei. </a:t>
            </a:r>
            <a:br>
              <a:rPr lang="de-DE" sz="1200" dirty="0">
                <a:solidFill>
                  <a:srgbClr val="0000FF"/>
                </a:solidFill>
              </a:rPr>
            </a:br>
            <a:r>
              <a:rPr lang="de-DE" sz="1200" dirty="0">
                <a:solidFill>
                  <a:srgbClr val="0000FF"/>
                </a:solidFill>
              </a:rPr>
              <a:t>Bitte schalten Sie in den </a:t>
            </a:r>
            <a:r>
              <a:rPr lang="de-DE" sz="1200" b="1" dirty="0">
                <a:solidFill>
                  <a:srgbClr val="FF0000"/>
                </a:solidFill>
              </a:rPr>
              <a:t>Präsentationsmodus</a:t>
            </a:r>
            <a:r>
              <a:rPr lang="de-DE" sz="1200" dirty="0">
                <a:solidFill>
                  <a:srgbClr val="0000FF"/>
                </a:solidFill>
              </a:rPr>
              <a:t> !</a:t>
            </a:r>
          </a:p>
          <a:p>
            <a:pPr marL="171450" indent="-171450">
              <a:buFont typeface="Wingdings"/>
              <a:buChar char="Ø"/>
            </a:pPr>
            <a:r>
              <a:rPr lang="de-DE" sz="1200" dirty="0">
                <a:solidFill>
                  <a:srgbClr val="0000FF"/>
                </a:solidFill>
              </a:rPr>
              <a:t>Durch Anklicken der dort befindlichen Buttons gelangen sie jeweils zu der entsprechenden Folie</a:t>
            </a:r>
          </a:p>
          <a:p>
            <a:pPr marL="171450" indent="-171450">
              <a:buFont typeface="Wingdings"/>
              <a:buChar char="Ø"/>
            </a:pPr>
            <a:r>
              <a:rPr lang="de-DE" sz="1200" dirty="0">
                <a:solidFill>
                  <a:srgbClr val="0000FF"/>
                </a:solidFill>
              </a:rPr>
              <a:t>Der Rücksprung von einer Folie zum Hauptmenü erfolgt über den Button „&gt;&gt;&gt; zum Hauptmenü“.</a:t>
            </a:r>
          </a:p>
          <a:p>
            <a:pPr marL="171450" indent="-171450">
              <a:buFont typeface="Wingdings"/>
              <a:buChar char="Ø"/>
            </a:pPr>
            <a:r>
              <a:rPr lang="de-DE" sz="1200" dirty="0">
                <a:solidFill>
                  <a:srgbClr val="0000FF"/>
                </a:solidFill>
              </a:rPr>
              <a:t>Los geht´s    &gt;&gt;&gt; Präsentationsmodus starten   &gt;&gt;&gt; dann START klicken  (s. rechts unten)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2160000" y="2532153"/>
            <a:ext cx="691618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/>
              <a:t>Haftungsausschluss:</a:t>
            </a:r>
          </a:p>
          <a:p>
            <a:r>
              <a:rPr lang="de-DE" sz="1200" dirty="0"/>
              <a:t>Die Informationen, die Sie in dieser Veröffentlichung/Datei vorfinden, wurden nach bestem Wissen und </a:t>
            </a:r>
            <a:br>
              <a:rPr lang="de-DE" sz="1200" dirty="0"/>
            </a:br>
            <a:r>
              <a:rPr lang="de-DE" sz="1200" dirty="0"/>
              <a:t>Gewissen sorgfältig zusammengestellt und geprüft. Es wird jedoch keine Gewähr - weder ausdrücklich noch </a:t>
            </a:r>
            <a:br>
              <a:rPr lang="de-DE" sz="1200" dirty="0"/>
            </a:br>
            <a:r>
              <a:rPr lang="de-DE" sz="1200" dirty="0"/>
              <a:t>stillschweigend - für die Vollständigkeit, Richtigkeit, Aktualität oder Qualität und jederzeitige Verfügbarkeit</a:t>
            </a:r>
            <a:br>
              <a:rPr lang="de-DE" sz="1200" dirty="0"/>
            </a:br>
            <a:r>
              <a:rPr lang="de-DE" sz="1200" dirty="0"/>
              <a:t>der bereit gestellten Informationen übernommen. In keinem Fall wird für Schäden, die sich aus der </a:t>
            </a:r>
            <a:br>
              <a:rPr lang="de-DE" sz="1200" dirty="0"/>
            </a:br>
            <a:r>
              <a:rPr lang="de-DE" sz="1200" dirty="0"/>
              <a:t>Verwendung der abgerufenen Informationen ergeben, eine Haftung übernommen.</a:t>
            </a:r>
            <a:br>
              <a:rPr lang="de-DE" sz="1200" dirty="0"/>
            </a:br>
            <a:r>
              <a:rPr lang="de-DE" sz="1200" dirty="0"/>
              <a:t>Die Nutzung der Grafiken und Tabellen ist unter Angabe der Quelle zulässig und kostenfrei.</a:t>
            </a:r>
            <a:br>
              <a:rPr lang="de-DE" sz="1200" dirty="0"/>
            </a:br>
            <a:r>
              <a:rPr lang="de-DE" sz="1200" dirty="0"/>
              <a:t>Quellenangabe: EU-Kommission </a:t>
            </a:r>
            <a:br>
              <a:rPr lang="de-DE" sz="1200" dirty="0"/>
            </a:br>
            <a:r>
              <a:rPr lang="de-DE" sz="1000" dirty="0"/>
              <a:t>(https://ec.europa.eu/info/food-farming-fisheries/farming/facts-and-figures/markets/overviews/balance-sheets-sector_en)</a:t>
            </a:r>
            <a:br>
              <a:rPr lang="de-DE" sz="1000" dirty="0"/>
            </a:br>
            <a:r>
              <a:rPr lang="de-DE" sz="1200" dirty="0"/>
              <a:t>Grafik/Tabelle:   Werner Schmid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160000" y="4507526"/>
            <a:ext cx="4291881" cy="196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/>
              <a:t>Impressum:</a:t>
            </a:r>
          </a:p>
          <a:p>
            <a:r>
              <a:rPr lang="de-DE" sz="1200" dirty="0"/>
              <a:t>Herausgeber:</a:t>
            </a:r>
            <a:br>
              <a:rPr lang="de-DE" sz="1200" dirty="0"/>
            </a:br>
            <a:r>
              <a:rPr lang="de-DE" sz="1200" dirty="0"/>
              <a:t>Landesanstalt für Landwirtschaft, Ernährung und Ländlicher Raum</a:t>
            </a:r>
            <a:br>
              <a:rPr lang="de-DE" sz="1200" dirty="0"/>
            </a:br>
            <a:r>
              <a:rPr lang="de-DE" sz="1200" dirty="0"/>
              <a:t>Oberbettringer Straße 162</a:t>
            </a:r>
          </a:p>
          <a:p>
            <a:r>
              <a:rPr lang="de-DE" sz="1200" dirty="0"/>
              <a:t>73525 Schwäbisch Gmünd</a:t>
            </a:r>
            <a:br>
              <a:rPr lang="de-DE" sz="1200" dirty="0"/>
            </a:br>
            <a:r>
              <a:rPr lang="de-DE" sz="1200" dirty="0">
                <a:hlinkClick r:id="rId2"/>
              </a:rPr>
              <a:t>poststelle@lel.bwl.de</a:t>
            </a:r>
            <a:br>
              <a:rPr lang="de-DE" sz="1200" dirty="0"/>
            </a:br>
            <a:r>
              <a:rPr lang="de-DE" sz="1200" dirty="0"/>
              <a:t>Tel.: 07171 / 917 100</a:t>
            </a:r>
          </a:p>
          <a:p>
            <a:r>
              <a:rPr lang="de-DE" sz="1200" dirty="0"/>
              <a:t>bei fachlichen Fragen und Anregungen wenden Sie sich bitte an:</a:t>
            </a:r>
          </a:p>
          <a:p>
            <a:r>
              <a:rPr lang="de-DE" sz="1200" dirty="0"/>
              <a:t>Werner Schmid</a:t>
            </a:r>
          </a:p>
          <a:p>
            <a:r>
              <a:rPr lang="de-DE" sz="1200" dirty="0"/>
              <a:t>w.schmid-markt@gmx.de</a:t>
            </a:r>
          </a:p>
        </p:txBody>
      </p:sp>
      <p:sp>
        <p:nvSpPr>
          <p:cNvPr id="8" name="Ellipse 7">
            <a:hlinkClick r:id="rId3" action="ppaction://hlinksldjump"/>
          </p:cNvPr>
          <p:cNvSpPr>
            <a:spLocks noChangeAspect="1"/>
          </p:cNvSpPr>
          <p:nvPr/>
        </p:nvSpPr>
        <p:spPr>
          <a:xfrm>
            <a:off x="6840000" y="4500000"/>
            <a:ext cx="1800000" cy="1800000"/>
          </a:xfrm>
          <a:prstGeom prst="ellipse">
            <a:avLst/>
          </a:prstGeom>
          <a:solidFill>
            <a:srgbClr val="FFFF00"/>
          </a:solidFill>
          <a:ln w="38100" cmpd="dbl">
            <a:solidFill>
              <a:srgbClr val="FF000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b="1" dirty="0">
                <a:solidFill>
                  <a:srgbClr val="0000FF"/>
                </a:solidFill>
              </a:rPr>
              <a:t>START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BB55BE60-AD64-B7C4-4442-9CA7B2BE1698}"/>
              </a:ext>
            </a:extLst>
          </p:cNvPr>
          <p:cNvSpPr/>
          <p:nvPr/>
        </p:nvSpPr>
        <p:spPr>
          <a:xfrm>
            <a:off x="18000" y="2484000"/>
            <a:ext cx="1800000" cy="4356000"/>
          </a:xfrm>
          <a:prstGeom prst="rect">
            <a:avLst/>
          </a:prstGeom>
          <a:gradFill>
            <a:gsLst>
              <a:gs pos="0">
                <a:schemeClr val="bg1"/>
              </a:gs>
              <a:gs pos="80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de-DE" sz="1100" b="0" dirty="0">
                <a:solidFill>
                  <a:schemeClr val="bg1">
                    <a:lumMod val="50000"/>
                  </a:schemeClr>
                </a:solidFill>
              </a:rPr>
              <a:t>persönlicher </a:t>
            </a:r>
          </a:p>
          <a:p>
            <a:pPr algn="l"/>
            <a:r>
              <a:rPr lang="de-DE" sz="1100" b="0" dirty="0">
                <a:solidFill>
                  <a:schemeClr val="bg1">
                    <a:lumMod val="50000"/>
                  </a:schemeClr>
                </a:solidFill>
              </a:rPr>
              <a:t>Hinweis des</a:t>
            </a:r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 Autors</a:t>
            </a:r>
            <a:r>
              <a:rPr lang="de-DE" sz="1100" b="0" dirty="0">
                <a:solidFill>
                  <a:schemeClr val="bg1">
                    <a:lumMod val="50000"/>
                  </a:schemeClr>
                </a:solidFill>
              </a:rPr>
              <a:t> </a:t>
            </a:r>
            <a:br>
              <a:rPr lang="de-DE" sz="1100" b="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b="0" dirty="0">
                <a:solidFill>
                  <a:schemeClr val="bg1">
                    <a:lumMod val="50000"/>
                  </a:schemeClr>
                </a:solidFill>
              </a:rPr>
              <a:t>Werner Schmid</a:t>
            </a:r>
          </a:p>
          <a:p>
            <a:pPr algn="l"/>
            <a:endParaRPr lang="de-DE" sz="1100" b="0" dirty="0">
              <a:solidFill>
                <a:schemeClr val="bg1">
                  <a:lumMod val="50000"/>
                </a:schemeClr>
              </a:solidFill>
            </a:endParaRPr>
          </a:p>
          <a:p>
            <a:pPr algn="l"/>
            <a:r>
              <a:rPr lang="de-DE" sz="1100" b="0" dirty="0">
                <a:solidFill>
                  <a:schemeClr val="bg1">
                    <a:lumMod val="50000"/>
                  </a:schemeClr>
                </a:solidFill>
              </a:rPr>
              <a:t>Meine berufliche</a:t>
            </a:r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 Tätigkeit bei der LEL Schwäbisch Gmünd endet am 30.04.2025, da ich zum 01.05. in Pension gehe.</a:t>
            </a:r>
          </a:p>
          <a:p>
            <a:pPr algn="l"/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Dennoch werde ich dem</a:t>
            </a:r>
          </a:p>
          <a:p>
            <a:pPr algn="l"/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Thema Agrarmärkte auch </a:t>
            </a:r>
          </a:p>
          <a:p>
            <a:pPr algn="l"/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in meinem </a:t>
            </a:r>
          </a:p>
          <a:p>
            <a:pPr algn="l"/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„(</a:t>
            </a:r>
            <a:r>
              <a:rPr lang="de-DE" sz="1100" b="0" baseline="0" dirty="0" err="1">
                <a:solidFill>
                  <a:schemeClr val="bg1">
                    <a:lumMod val="50000"/>
                  </a:schemeClr>
                </a:solidFill>
              </a:rPr>
              <a:t>Un</a:t>
            </a:r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-)“ Ruhestand treu bleiben. Geplant ist insbesondere die</a:t>
            </a:r>
          </a:p>
          <a:p>
            <a:pPr algn="l"/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USDA-Analyse sowie die</a:t>
            </a:r>
            <a:b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Analyse der EU-Daten</a:t>
            </a:r>
            <a:b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weiterzuführen.</a:t>
            </a:r>
          </a:p>
          <a:p>
            <a:pPr algn="l"/>
            <a:endParaRPr lang="de-DE" sz="1100" b="0" baseline="0" dirty="0">
              <a:solidFill>
                <a:schemeClr val="bg1">
                  <a:lumMod val="50000"/>
                </a:schemeClr>
              </a:solidFill>
            </a:endParaRPr>
          </a:p>
          <a:p>
            <a:pPr algn="l"/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Für Interessierte hier</a:t>
            </a:r>
          </a:p>
          <a:p>
            <a:pPr algn="l"/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meine (vorläufige) Kontakt-E-Mail</a:t>
            </a:r>
          </a:p>
          <a:p>
            <a:pPr algn="l"/>
            <a:r>
              <a:rPr lang="de-DE" sz="1100" b="0" baseline="0" dirty="0">
                <a:solidFill>
                  <a:schemeClr val="bg1">
                    <a:lumMod val="50000"/>
                  </a:schemeClr>
                </a:solidFill>
              </a:rPr>
              <a:t>in Sachen Märkte:</a:t>
            </a:r>
          </a:p>
          <a:p>
            <a:pPr algn="l"/>
            <a:endParaRPr lang="de-DE" sz="1100" b="0" dirty="0">
              <a:solidFill>
                <a:schemeClr val="bg1">
                  <a:lumMod val="50000"/>
                </a:schemeClr>
              </a:solidFill>
            </a:endParaRPr>
          </a:p>
          <a:p>
            <a:pPr algn="l"/>
            <a:r>
              <a:rPr lang="de-DE" sz="1100" b="0" dirty="0">
                <a:solidFill>
                  <a:schemeClr val="bg1">
                    <a:lumMod val="50000"/>
                  </a:schemeClr>
                </a:solidFill>
              </a:rPr>
              <a:t>w.schmid-markt@gmx.de</a:t>
            </a:r>
          </a:p>
          <a:p>
            <a:pPr algn="l"/>
            <a:endParaRPr lang="de-DE" sz="1100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37601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" name="Rechteck 2"/>
          <p:cNvSpPr/>
          <p:nvPr/>
        </p:nvSpPr>
        <p:spPr>
          <a:xfrm>
            <a:off x="0" y="692696"/>
            <a:ext cx="9144000" cy="6300000"/>
          </a:xfrm>
          <a:prstGeom prst="rect">
            <a:avLst/>
          </a:prstGeom>
          <a:solidFill>
            <a:srgbClr val="003300"/>
          </a:solidFill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7" name="Textfeld 36"/>
          <p:cNvSpPr txBox="1"/>
          <p:nvPr/>
        </p:nvSpPr>
        <p:spPr>
          <a:xfrm>
            <a:off x="360000" y="1260000"/>
            <a:ext cx="632719" cy="215444"/>
          </a:xfrm>
          <a:prstGeom prst="rect">
            <a:avLst/>
          </a:prstGeom>
          <a:noFill/>
        </p:spPr>
        <p:txBody>
          <a:bodyPr wrap="none" lIns="72000" tIns="0" rIns="72000" bIns="0" rtlCol="0">
            <a:spAutoFit/>
          </a:bodyPr>
          <a:lstStyle/>
          <a:p>
            <a:r>
              <a:rPr lang="de-DE" sz="1400" b="1" dirty="0">
                <a:solidFill>
                  <a:schemeClr val="bg1"/>
                </a:solidFill>
              </a:rPr>
              <a:t>Bilanz </a:t>
            </a:r>
          </a:p>
        </p:txBody>
      </p:sp>
      <p:sp>
        <p:nvSpPr>
          <p:cNvPr id="109" name="Abgerundetes Rechteck 108">
            <a:hlinkClick r:id="rId3" action="ppaction://hlinksldjump"/>
          </p:cNvPr>
          <p:cNvSpPr/>
          <p:nvPr/>
        </p:nvSpPr>
        <p:spPr>
          <a:xfrm>
            <a:off x="2520000" y="2340000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rgbClr val="00FF00"/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EU – 27    Getreide gesamt</a:t>
            </a:r>
          </a:p>
        </p:txBody>
      </p:sp>
      <p:sp>
        <p:nvSpPr>
          <p:cNvPr id="153" name="Abgerundetes Rechteck 152">
            <a:hlinkClick r:id="rId4" action="ppaction://hlinksldjump"/>
          </p:cNvPr>
          <p:cNvSpPr/>
          <p:nvPr/>
        </p:nvSpPr>
        <p:spPr>
          <a:xfrm>
            <a:off x="4500072" y="234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rgbClr val="00FF00"/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Weizen</a:t>
            </a:r>
          </a:p>
        </p:txBody>
      </p:sp>
      <p:sp>
        <p:nvSpPr>
          <p:cNvPr id="179" name="Abgerundetes Rechteck 178">
            <a:hlinkClick r:id="rId5" action="ppaction://hlinksldjump"/>
          </p:cNvPr>
          <p:cNvSpPr/>
          <p:nvPr/>
        </p:nvSpPr>
        <p:spPr>
          <a:xfrm>
            <a:off x="4500072" y="180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t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Weizen-</a:t>
            </a:r>
            <a:br>
              <a:rPr lang="de-DE" sz="900" b="1" dirty="0">
                <a:solidFill>
                  <a:srgbClr val="0000FF"/>
                </a:solidFill>
              </a:rPr>
            </a:br>
            <a:r>
              <a:rPr lang="de-DE" sz="900" b="1" dirty="0" err="1">
                <a:solidFill>
                  <a:srgbClr val="0000FF"/>
                </a:solidFill>
              </a:rPr>
              <a:t>bilanz</a:t>
            </a:r>
            <a:endParaRPr lang="de-DE" sz="900" b="1" dirty="0">
              <a:solidFill>
                <a:srgbClr val="0000FF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1980000" y="72000"/>
            <a:ext cx="5400000" cy="360000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r>
              <a:rPr lang="de-DE" sz="2800" b="1" dirty="0">
                <a:solidFill>
                  <a:schemeClr val="bg1">
                    <a:lumMod val="65000"/>
                  </a:schemeClr>
                </a:solidFill>
              </a:rPr>
              <a:t>EU-27-Getreidebilanzen </a:t>
            </a:r>
            <a:r>
              <a:rPr lang="de-DE" dirty="0">
                <a:solidFill>
                  <a:schemeClr val="bg1">
                    <a:lumMod val="65000"/>
                  </a:schemeClr>
                </a:solidFill>
              </a:rPr>
              <a:t>(Stand: 30.10.2026)</a:t>
            </a:r>
          </a:p>
        </p:txBody>
      </p:sp>
      <p:sp>
        <p:nvSpPr>
          <p:cNvPr id="282" name="Textfeld 281"/>
          <p:cNvSpPr txBox="1"/>
          <p:nvPr/>
        </p:nvSpPr>
        <p:spPr>
          <a:xfrm>
            <a:off x="1260000" y="1260000"/>
            <a:ext cx="1154731" cy="197934"/>
          </a:xfrm>
          <a:prstGeom prst="rect">
            <a:avLst/>
          </a:prstGeom>
          <a:noFill/>
        </p:spPr>
        <p:txBody>
          <a:bodyPr wrap="none" lIns="36000" tIns="36000" rIns="36000" bIns="0" rtlCol="0">
            <a:spAutoFit/>
          </a:bodyPr>
          <a:lstStyle>
            <a:defPPr>
              <a:defRPr lang="de-DE"/>
            </a:defPPr>
            <a:lvl1pPr>
              <a:defRPr sz="1400" b="1" i="1">
                <a:solidFill>
                  <a:schemeClr val="bg1"/>
                </a:solidFill>
              </a:defRPr>
            </a:lvl1pPr>
          </a:lstStyle>
          <a:p>
            <a:r>
              <a:rPr lang="de-DE" sz="1050" dirty="0"/>
              <a:t>nach Getreidearten</a:t>
            </a:r>
          </a:p>
        </p:txBody>
      </p:sp>
      <p:sp>
        <p:nvSpPr>
          <p:cNvPr id="294" name="Abgerundetes Rechteck 293">
            <a:hlinkClick r:id="rId6" action="ppaction://hlinksldjump"/>
          </p:cNvPr>
          <p:cNvSpPr/>
          <p:nvPr/>
        </p:nvSpPr>
        <p:spPr>
          <a:xfrm>
            <a:off x="2520000" y="1259444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EU – 27       Bilanz: </a:t>
            </a:r>
            <a:r>
              <a:rPr lang="de-DE" sz="1200" b="1" dirty="0">
                <a:solidFill>
                  <a:srgbClr val="FF0000"/>
                </a:solidFill>
              </a:rPr>
              <a:t>2026/27</a:t>
            </a:r>
          </a:p>
        </p:txBody>
      </p:sp>
      <p:sp>
        <p:nvSpPr>
          <p:cNvPr id="306" name="Abgerundetes Rechteck 305">
            <a:hlinkClick r:id="rId7" action="ppaction://hlinksldjump"/>
          </p:cNvPr>
          <p:cNvSpPr/>
          <p:nvPr/>
        </p:nvSpPr>
        <p:spPr>
          <a:xfrm>
            <a:off x="2520000" y="1800000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EU – 27    Getreidebilanz  ges.</a:t>
            </a:r>
          </a:p>
        </p:txBody>
      </p:sp>
      <p:sp>
        <p:nvSpPr>
          <p:cNvPr id="307" name="Textfeld 306"/>
          <p:cNvSpPr txBox="1"/>
          <p:nvPr/>
        </p:nvSpPr>
        <p:spPr>
          <a:xfrm>
            <a:off x="1260000" y="1800000"/>
            <a:ext cx="741156" cy="197934"/>
          </a:xfrm>
          <a:prstGeom prst="rect">
            <a:avLst/>
          </a:prstGeom>
          <a:noFill/>
        </p:spPr>
        <p:txBody>
          <a:bodyPr wrap="none" lIns="36000" tIns="36000" rIns="36000" bIns="0" rtlCol="0">
            <a:spAutoFit/>
          </a:bodyPr>
          <a:lstStyle>
            <a:defPPr>
              <a:defRPr lang="de-DE"/>
            </a:defPPr>
            <a:lvl1pPr>
              <a:defRPr sz="1400" b="1" i="1">
                <a:solidFill>
                  <a:schemeClr val="bg1"/>
                </a:solidFill>
              </a:defRPr>
            </a:lvl1pPr>
          </a:lstStyle>
          <a:p>
            <a:r>
              <a:rPr lang="de-DE" sz="1050" dirty="0"/>
              <a:t>nach Jahren</a:t>
            </a:r>
          </a:p>
        </p:txBody>
      </p:sp>
      <p:sp>
        <p:nvSpPr>
          <p:cNvPr id="308" name="Textfeld 307"/>
          <p:cNvSpPr txBox="1"/>
          <p:nvPr/>
        </p:nvSpPr>
        <p:spPr>
          <a:xfrm>
            <a:off x="360000" y="1800000"/>
            <a:ext cx="632719" cy="215444"/>
          </a:xfrm>
          <a:prstGeom prst="rect">
            <a:avLst/>
          </a:prstGeom>
          <a:noFill/>
        </p:spPr>
        <p:txBody>
          <a:bodyPr wrap="none" lIns="72000" tIns="0" rIns="72000" bIns="0" rtlCol="0">
            <a:spAutoFit/>
          </a:bodyPr>
          <a:lstStyle/>
          <a:p>
            <a:r>
              <a:rPr lang="de-DE" sz="1400" b="1" dirty="0">
                <a:solidFill>
                  <a:schemeClr val="bg1"/>
                </a:solidFill>
              </a:rPr>
              <a:t>Bilanz </a:t>
            </a:r>
          </a:p>
        </p:txBody>
      </p:sp>
      <p:sp>
        <p:nvSpPr>
          <p:cNvPr id="351" name="Textfeld 350"/>
          <p:cNvSpPr txBox="1"/>
          <p:nvPr/>
        </p:nvSpPr>
        <p:spPr>
          <a:xfrm>
            <a:off x="360000" y="2340000"/>
            <a:ext cx="1949490" cy="553998"/>
          </a:xfrm>
          <a:prstGeom prst="rect">
            <a:avLst/>
          </a:prstGeom>
          <a:noFill/>
        </p:spPr>
        <p:txBody>
          <a:bodyPr wrap="none" lIns="72000" tIns="0" rIns="72000" bIns="0" rtlCol="0">
            <a:spAutoFit/>
          </a:bodyPr>
          <a:lstStyle/>
          <a:p>
            <a:r>
              <a:rPr lang="de-DE" sz="1400" b="1" dirty="0">
                <a:solidFill>
                  <a:schemeClr val="bg1"/>
                </a:solidFill>
              </a:rPr>
              <a:t>Verlauf der Schätzungen</a:t>
            </a:r>
            <a:br>
              <a:rPr lang="de-DE" sz="1400" b="1" dirty="0">
                <a:solidFill>
                  <a:schemeClr val="bg1"/>
                </a:solidFill>
              </a:rPr>
            </a:br>
            <a:r>
              <a:rPr lang="de-DE" sz="1050" b="1" i="1" dirty="0">
                <a:solidFill>
                  <a:schemeClr val="bg1"/>
                </a:solidFill>
              </a:rPr>
              <a:t>(Erzeugung, Verbrauch, </a:t>
            </a:r>
            <a:br>
              <a:rPr lang="de-DE" sz="1050" b="1" i="1" dirty="0">
                <a:solidFill>
                  <a:schemeClr val="bg1"/>
                </a:solidFill>
              </a:rPr>
            </a:br>
            <a:r>
              <a:rPr lang="de-DE" sz="1050" b="1" i="1" dirty="0">
                <a:solidFill>
                  <a:schemeClr val="bg1"/>
                </a:solidFill>
              </a:rPr>
              <a:t> Export, Bestände) </a:t>
            </a:r>
          </a:p>
        </p:txBody>
      </p:sp>
      <p:sp>
        <p:nvSpPr>
          <p:cNvPr id="370" name="Abgerundetes Rechteck 369">
            <a:hlinkClick r:id="rId8" action="ppaction://hlinksldjump"/>
          </p:cNvPr>
          <p:cNvSpPr/>
          <p:nvPr/>
        </p:nvSpPr>
        <p:spPr>
          <a:xfrm>
            <a:off x="5256058" y="180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t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Mais-</a:t>
            </a:r>
            <a:br>
              <a:rPr lang="de-DE" sz="900" b="1" dirty="0">
                <a:solidFill>
                  <a:srgbClr val="0000FF"/>
                </a:solidFill>
              </a:rPr>
            </a:br>
            <a:r>
              <a:rPr lang="de-DE" sz="900" b="1" dirty="0" err="1">
                <a:solidFill>
                  <a:srgbClr val="0000FF"/>
                </a:solidFill>
              </a:rPr>
              <a:t>bilanz</a:t>
            </a:r>
            <a:endParaRPr lang="de-DE" sz="900" b="1" dirty="0">
              <a:solidFill>
                <a:srgbClr val="0000FF"/>
              </a:solidFill>
            </a:endParaRPr>
          </a:p>
        </p:txBody>
      </p:sp>
      <p:sp>
        <p:nvSpPr>
          <p:cNvPr id="372" name="Abgerundetes Rechteck 371">
            <a:hlinkClick r:id="rId9" action="ppaction://hlinksldjump"/>
          </p:cNvPr>
          <p:cNvSpPr/>
          <p:nvPr/>
        </p:nvSpPr>
        <p:spPr>
          <a:xfrm>
            <a:off x="6012044" y="180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t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Gersten-</a:t>
            </a:r>
            <a:br>
              <a:rPr lang="de-DE" sz="900" b="1" dirty="0">
                <a:solidFill>
                  <a:srgbClr val="0000FF"/>
                </a:solidFill>
              </a:rPr>
            </a:br>
            <a:r>
              <a:rPr lang="de-DE" sz="900" b="1" dirty="0" err="1">
                <a:solidFill>
                  <a:srgbClr val="0000FF"/>
                </a:solidFill>
              </a:rPr>
              <a:t>bilanz</a:t>
            </a:r>
            <a:endParaRPr lang="de-DE" sz="900" b="1" dirty="0">
              <a:solidFill>
                <a:srgbClr val="0000FF"/>
              </a:solidFill>
            </a:endParaRPr>
          </a:p>
        </p:txBody>
      </p:sp>
      <p:sp>
        <p:nvSpPr>
          <p:cNvPr id="373" name="Abgerundetes Rechteck 372">
            <a:hlinkClick r:id="rId10" action="ppaction://hlinksldjump"/>
          </p:cNvPr>
          <p:cNvSpPr/>
          <p:nvPr/>
        </p:nvSpPr>
        <p:spPr>
          <a:xfrm>
            <a:off x="6768030" y="180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t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Roggen-</a:t>
            </a:r>
            <a:br>
              <a:rPr lang="de-DE" sz="900" b="1" dirty="0">
                <a:solidFill>
                  <a:srgbClr val="0000FF"/>
                </a:solidFill>
              </a:rPr>
            </a:br>
            <a:r>
              <a:rPr lang="de-DE" sz="900" b="1" dirty="0" err="1">
                <a:solidFill>
                  <a:srgbClr val="0000FF"/>
                </a:solidFill>
              </a:rPr>
              <a:t>bilanz</a:t>
            </a:r>
            <a:endParaRPr lang="de-DE" sz="900" b="1" dirty="0">
              <a:solidFill>
                <a:srgbClr val="0000FF"/>
              </a:solidFill>
            </a:endParaRPr>
          </a:p>
        </p:txBody>
      </p:sp>
      <p:sp>
        <p:nvSpPr>
          <p:cNvPr id="374" name="Abgerundetes Rechteck 373">
            <a:hlinkClick r:id="rId11" action="ppaction://hlinksldjump"/>
          </p:cNvPr>
          <p:cNvSpPr/>
          <p:nvPr/>
        </p:nvSpPr>
        <p:spPr>
          <a:xfrm>
            <a:off x="7524016" y="180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t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Hafer-</a:t>
            </a:r>
            <a:br>
              <a:rPr lang="de-DE" sz="900" b="1" dirty="0">
                <a:solidFill>
                  <a:srgbClr val="0000FF"/>
                </a:solidFill>
              </a:rPr>
            </a:br>
            <a:r>
              <a:rPr lang="de-DE" sz="900" b="1" dirty="0" err="1">
                <a:solidFill>
                  <a:srgbClr val="0000FF"/>
                </a:solidFill>
              </a:rPr>
              <a:t>bilanz</a:t>
            </a:r>
            <a:endParaRPr lang="de-DE" sz="900" b="1" dirty="0">
              <a:solidFill>
                <a:srgbClr val="0000FF"/>
              </a:solidFill>
            </a:endParaRPr>
          </a:p>
        </p:txBody>
      </p:sp>
      <p:sp>
        <p:nvSpPr>
          <p:cNvPr id="376" name="Abgerundetes Rechteck 375">
            <a:hlinkClick r:id="rId12" action="ppaction://hlinksldjump"/>
          </p:cNvPr>
          <p:cNvSpPr/>
          <p:nvPr/>
        </p:nvSpPr>
        <p:spPr>
          <a:xfrm>
            <a:off x="8280000" y="180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t"/>
          <a:lstStyle/>
          <a:p>
            <a:pPr algn="ctr"/>
            <a:r>
              <a:rPr lang="de-DE" sz="900" b="1" dirty="0" err="1">
                <a:solidFill>
                  <a:srgbClr val="0000FF"/>
                </a:solidFill>
              </a:rPr>
              <a:t>Triticale</a:t>
            </a:r>
            <a:r>
              <a:rPr lang="de-DE" sz="900" b="1" dirty="0">
                <a:solidFill>
                  <a:srgbClr val="0000FF"/>
                </a:solidFill>
              </a:rPr>
              <a:t>-</a:t>
            </a:r>
            <a:br>
              <a:rPr lang="de-DE" sz="900" b="1" dirty="0">
                <a:solidFill>
                  <a:srgbClr val="0000FF"/>
                </a:solidFill>
              </a:rPr>
            </a:br>
            <a:r>
              <a:rPr lang="de-DE" sz="900" b="1" dirty="0" err="1">
                <a:solidFill>
                  <a:srgbClr val="0000FF"/>
                </a:solidFill>
              </a:rPr>
              <a:t>bilanz</a:t>
            </a:r>
            <a:endParaRPr lang="de-DE" sz="900" b="1" dirty="0">
              <a:solidFill>
                <a:srgbClr val="0000FF"/>
              </a:solidFill>
            </a:endParaRPr>
          </a:p>
        </p:txBody>
      </p:sp>
      <p:sp>
        <p:nvSpPr>
          <p:cNvPr id="377" name="Abgerundetes Rechteck 376">
            <a:hlinkClick r:id="rId13" action="ppaction://hlinksldjump"/>
          </p:cNvPr>
          <p:cNvSpPr/>
          <p:nvPr/>
        </p:nvSpPr>
        <p:spPr>
          <a:xfrm>
            <a:off x="5256058" y="234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rgbClr val="00FF00"/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Mais</a:t>
            </a:r>
          </a:p>
        </p:txBody>
      </p:sp>
      <p:sp>
        <p:nvSpPr>
          <p:cNvPr id="378" name="Abgerundetes Rechteck 377">
            <a:hlinkClick r:id="rId14" action="ppaction://hlinksldjump"/>
          </p:cNvPr>
          <p:cNvSpPr/>
          <p:nvPr/>
        </p:nvSpPr>
        <p:spPr>
          <a:xfrm>
            <a:off x="6012044" y="234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rgbClr val="00FF00"/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Gerste</a:t>
            </a:r>
          </a:p>
        </p:txBody>
      </p:sp>
      <p:sp>
        <p:nvSpPr>
          <p:cNvPr id="380" name="Abgerundetes Rechteck 379">
            <a:hlinkClick r:id="rId15" action="ppaction://hlinksldjump"/>
          </p:cNvPr>
          <p:cNvSpPr/>
          <p:nvPr/>
        </p:nvSpPr>
        <p:spPr>
          <a:xfrm>
            <a:off x="6768030" y="234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rgbClr val="00FF00"/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Roggen</a:t>
            </a:r>
          </a:p>
        </p:txBody>
      </p:sp>
      <p:sp>
        <p:nvSpPr>
          <p:cNvPr id="381" name="Abgerundetes Rechteck 380">
            <a:hlinkClick r:id="rId16" action="ppaction://hlinksldjump"/>
          </p:cNvPr>
          <p:cNvSpPr/>
          <p:nvPr/>
        </p:nvSpPr>
        <p:spPr>
          <a:xfrm>
            <a:off x="7524016" y="234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rgbClr val="00FF00"/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Hafer</a:t>
            </a:r>
          </a:p>
        </p:txBody>
      </p:sp>
      <p:sp>
        <p:nvSpPr>
          <p:cNvPr id="382" name="Abgerundetes Rechteck 381">
            <a:hlinkClick r:id="rId17" action="ppaction://hlinksldjump"/>
          </p:cNvPr>
          <p:cNvSpPr/>
          <p:nvPr/>
        </p:nvSpPr>
        <p:spPr>
          <a:xfrm>
            <a:off x="8280000" y="234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rgbClr val="00FF00"/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 err="1">
                <a:solidFill>
                  <a:srgbClr val="0000FF"/>
                </a:solidFill>
              </a:rPr>
              <a:t>Triticale</a:t>
            </a:r>
            <a:endParaRPr lang="de-DE" sz="900" b="1" dirty="0">
              <a:solidFill>
                <a:srgbClr val="0000FF"/>
              </a:solidFill>
            </a:endParaRPr>
          </a:p>
        </p:txBody>
      </p:sp>
      <p:pic>
        <p:nvPicPr>
          <p:cNvPr id="384" name="Grafik 38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884000" y="540000"/>
            <a:ext cx="1260000" cy="90497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sp>
        <p:nvSpPr>
          <p:cNvPr id="39" name="Textfeld 38"/>
          <p:cNvSpPr txBox="1"/>
          <p:nvPr/>
        </p:nvSpPr>
        <p:spPr>
          <a:xfrm>
            <a:off x="36000" y="576000"/>
            <a:ext cx="2996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>
                <a:solidFill>
                  <a:schemeClr val="bg1"/>
                </a:solidFill>
              </a:rPr>
              <a:t>EU-27 (ohne UK)</a:t>
            </a:r>
          </a:p>
        </p:txBody>
      </p:sp>
      <p:sp>
        <p:nvSpPr>
          <p:cNvPr id="353" name="Textfeld 352"/>
          <p:cNvSpPr txBox="1"/>
          <p:nvPr/>
        </p:nvSpPr>
        <p:spPr>
          <a:xfrm>
            <a:off x="360000" y="3240000"/>
            <a:ext cx="1874534" cy="215444"/>
          </a:xfrm>
          <a:prstGeom prst="rect">
            <a:avLst/>
          </a:prstGeom>
          <a:noFill/>
        </p:spPr>
        <p:txBody>
          <a:bodyPr wrap="none" lIns="72000" tIns="0" rIns="72000" bIns="0" rtlCol="0">
            <a:spAutoFit/>
          </a:bodyPr>
          <a:lstStyle/>
          <a:p>
            <a:r>
              <a:rPr lang="de-DE" sz="1400" b="1" dirty="0">
                <a:solidFill>
                  <a:schemeClr val="bg1"/>
                </a:solidFill>
              </a:rPr>
              <a:t>Erzeugung / Verbrauch </a:t>
            </a:r>
          </a:p>
        </p:txBody>
      </p:sp>
      <p:sp>
        <p:nvSpPr>
          <p:cNvPr id="358" name="Abgerundetes Rechteck 357">
            <a:hlinkClick r:id="rId19" action="ppaction://hlinksldjump"/>
          </p:cNvPr>
          <p:cNvSpPr/>
          <p:nvPr/>
        </p:nvSpPr>
        <p:spPr>
          <a:xfrm>
            <a:off x="2520000" y="3240000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Getreide ges.</a:t>
            </a:r>
          </a:p>
        </p:txBody>
      </p:sp>
      <p:sp>
        <p:nvSpPr>
          <p:cNvPr id="44" name="Abgerundetes Rechteck 43">
            <a:hlinkClick r:id="rId20" action="ppaction://hlinksldjump"/>
          </p:cNvPr>
          <p:cNvSpPr/>
          <p:nvPr/>
        </p:nvSpPr>
        <p:spPr>
          <a:xfrm>
            <a:off x="4500072" y="324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Weizen</a:t>
            </a:r>
          </a:p>
        </p:txBody>
      </p:sp>
      <p:sp>
        <p:nvSpPr>
          <p:cNvPr id="50" name="Abgerundetes Rechteck 49">
            <a:hlinkClick r:id="rId21" action="ppaction://hlinksldjump"/>
          </p:cNvPr>
          <p:cNvSpPr/>
          <p:nvPr/>
        </p:nvSpPr>
        <p:spPr>
          <a:xfrm>
            <a:off x="5256058" y="324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Mais</a:t>
            </a:r>
          </a:p>
        </p:txBody>
      </p:sp>
      <p:sp>
        <p:nvSpPr>
          <p:cNvPr id="60" name="Abgerundetes Rechteck 59">
            <a:hlinkClick r:id="rId22" action="ppaction://hlinksldjump"/>
          </p:cNvPr>
          <p:cNvSpPr/>
          <p:nvPr/>
        </p:nvSpPr>
        <p:spPr>
          <a:xfrm>
            <a:off x="6012044" y="324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Gerste</a:t>
            </a:r>
          </a:p>
        </p:txBody>
      </p:sp>
      <p:sp>
        <p:nvSpPr>
          <p:cNvPr id="357" name="Textfeld 356"/>
          <p:cNvSpPr txBox="1"/>
          <p:nvPr/>
        </p:nvSpPr>
        <p:spPr>
          <a:xfrm>
            <a:off x="360000" y="4320000"/>
            <a:ext cx="1463203" cy="430887"/>
          </a:xfrm>
          <a:prstGeom prst="rect">
            <a:avLst/>
          </a:prstGeom>
          <a:noFill/>
        </p:spPr>
        <p:txBody>
          <a:bodyPr wrap="none" lIns="72000" tIns="0" rIns="72000" bIns="0" rtlCol="0">
            <a:spAutoFit/>
          </a:bodyPr>
          <a:lstStyle/>
          <a:p>
            <a:r>
              <a:rPr lang="de-DE" sz="1400" b="1" dirty="0">
                <a:solidFill>
                  <a:schemeClr val="bg1"/>
                </a:solidFill>
              </a:rPr>
              <a:t>Endbestände  / </a:t>
            </a:r>
          </a:p>
          <a:p>
            <a:r>
              <a:rPr lang="de-DE" sz="1400" b="1" dirty="0">
                <a:solidFill>
                  <a:schemeClr val="bg1"/>
                </a:solidFill>
              </a:rPr>
              <a:t>stock-</a:t>
            </a:r>
            <a:r>
              <a:rPr lang="de-DE" sz="1400" b="1" dirty="0" err="1">
                <a:solidFill>
                  <a:schemeClr val="bg1"/>
                </a:solidFill>
              </a:rPr>
              <a:t>to</a:t>
            </a:r>
            <a:r>
              <a:rPr lang="de-DE" sz="1400" b="1" dirty="0">
                <a:solidFill>
                  <a:schemeClr val="bg1"/>
                </a:solidFill>
              </a:rPr>
              <a:t>-</a:t>
            </a:r>
            <a:r>
              <a:rPr lang="de-DE" sz="1400" b="1" dirty="0" err="1">
                <a:solidFill>
                  <a:schemeClr val="bg1"/>
                </a:solidFill>
              </a:rPr>
              <a:t>use</a:t>
            </a:r>
            <a:r>
              <a:rPr lang="de-DE" sz="1400" b="1" dirty="0">
                <a:solidFill>
                  <a:schemeClr val="bg1"/>
                </a:solidFill>
              </a:rPr>
              <a:t>-ratio</a:t>
            </a:r>
          </a:p>
        </p:txBody>
      </p:sp>
      <p:sp>
        <p:nvSpPr>
          <p:cNvPr id="362" name="Abgerundetes Rechteck 361">
            <a:hlinkClick r:id="rId23" action="ppaction://hlinksldjump"/>
          </p:cNvPr>
          <p:cNvSpPr/>
          <p:nvPr/>
        </p:nvSpPr>
        <p:spPr>
          <a:xfrm>
            <a:off x="2520000" y="4320000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Getreide ges.</a:t>
            </a:r>
          </a:p>
        </p:txBody>
      </p:sp>
      <p:sp>
        <p:nvSpPr>
          <p:cNvPr id="46" name="Abgerundetes Rechteck 45">
            <a:hlinkClick r:id="rId24" action="ppaction://hlinksldjump"/>
          </p:cNvPr>
          <p:cNvSpPr/>
          <p:nvPr/>
        </p:nvSpPr>
        <p:spPr>
          <a:xfrm>
            <a:off x="4500072" y="432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Weizen</a:t>
            </a:r>
          </a:p>
        </p:txBody>
      </p:sp>
      <p:sp>
        <p:nvSpPr>
          <p:cNvPr id="52" name="Abgerundetes Rechteck 51">
            <a:hlinkClick r:id="rId25" action="ppaction://hlinksldjump"/>
          </p:cNvPr>
          <p:cNvSpPr/>
          <p:nvPr/>
        </p:nvSpPr>
        <p:spPr>
          <a:xfrm>
            <a:off x="5256058" y="432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Mais</a:t>
            </a:r>
          </a:p>
        </p:txBody>
      </p:sp>
      <p:sp>
        <p:nvSpPr>
          <p:cNvPr id="62" name="Abgerundetes Rechteck 61">
            <a:hlinkClick r:id="rId26" action="ppaction://hlinksldjump"/>
          </p:cNvPr>
          <p:cNvSpPr/>
          <p:nvPr/>
        </p:nvSpPr>
        <p:spPr>
          <a:xfrm>
            <a:off x="6012044" y="432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Gerste</a:t>
            </a:r>
          </a:p>
        </p:txBody>
      </p:sp>
      <p:sp>
        <p:nvSpPr>
          <p:cNvPr id="354" name="Textfeld 353"/>
          <p:cNvSpPr txBox="1"/>
          <p:nvPr/>
        </p:nvSpPr>
        <p:spPr>
          <a:xfrm>
            <a:off x="360000" y="4860000"/>
            <a:ext cx="1862223" cy="215444"/>
          </a:xfrm>
          <a:prstGeom prst="rect">
            <a:avLst/>
          </a:prstGeom>
          <a:noFill/>
        </p:spPr>
        <p:txBody>
          <a:bodyPr wrap="none" lIns="72000" tIns="0" rIns="72000" bIns="0" rtlCol="0">
            <a:spAutoFit/>
          </a:bodyPr>
          <a:lstStyle/>
          <a:p>
            <a:r>
              <a:rPr lang="de-DE" sz="1400" b="1" dirty="0">
                <a:solidFill>
                  <a:schemeClr val="bg1"/>
                </a:solidFill>
              </a:rPr>
              <a:t>Selbstversorgungsgrad </a:t>
            </a:r>
          </a:p>
        </p:txBody>
      </p:sp>
      <p:sp>
        <p:nvSpPr>
          <p:cNvPr id="360" name="Abgerundetes Rechteck 359">
            <a:hlinkClick r:id="rId27" action="ppaction://hlinksldjump"/>
          </p:cNvPr>
          <p:cNvSpPr/>
          <p:nvPr/>
        </p:nvSpPr>
        <p:spPr>
          <a:xfrm>
            <a:off x="2520000" y="4860000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Getreide ges.</a:t>
            </a:r>
          </a:p>
        </p:txBody>
      </p:sp>
      <p:sp>
        <p:nvSpPr>
          <p:cNvPr id="48" name="Abgerundetes Rechteck 47">
            <a:hlinkClick r:id="rId28" action="ppaction://hlinksldjump"/>
          </p:cNvPr>
          <p:cNvSpPr/>
          <p:nvPr/>
        </p:nvSpPr>
        <p:spPr>
          <a:xfrm>
            <a:off x="4500072" y="486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Weizen</a:t>
            </a:r>
          </a:p>
        </p:txBody>
      </p:sp>
      <p:sp>
        <p:nvSpPr>
          <p:cNvPr id="54" name="Abgerundetes Rechteck 53">
            <a:hlinkClick r:id="rId29" action="ppaction://hlinksldjump"/>
          </p:cNvPr>
          <p:cNvSpPr/>
          <p:nvPr/>
        </p:nvSpPr>
        <p:spPr>
          <a:xfrm>
            <a:off x="5256058" y="486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Mais</a:t>
            </a:r>
          </a:p>
        </p:txBody>
      </p:sp>
      <p:sp>
        <p:nvSpPr>
          <p:cNvPr id="64" name="Abgerundetes Rechteck 63">
            <a:hlinkClick r:id="rId30" action="ppaction://hlinksldjump"/>
          </p:cNvPr>
          <p:cNvSpPr/>
          <p:nvPr/>
        </p:nvSpPr>
        <p:spPr>
          <a:xfrm>
            <a:off x="6012044" y="486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Gerste</a:t>
            </a:r>
          </a:p>
        </p:txBody>
      </p:sp>
      <p:sp>
        <p:nvSpPr>
          <p:cNvPr id="356" name="Textfeld 355"/>
          <p:cNvSpPr txBox="1"/>
          <p:nvPr/>
        </p:nvSpPr>
        <p:spPr>
          <a:xfrm>
            <a:off x="360000" y="3780000"/>
            <a:ext cx="1569322" cy="215444"/>
          </a:xfrm>
          <a:prstGeom prst="rect">
            <a:avLst/>
          </a:prstGeom>
          <a:noFill/>
        </p:spPr>
        <p:txBody>
          <a:bodyPr wrap="none" lIns="72000" tIns="0" rIns="72000" bIns="0" rtlCol="0">
            <a:spAutoFit/>
          </a:bodyPr>
          <a:lstStyle/>
          <a:p>
            <a:r>
              <a:rPr lang="de-DE" sz="1400" b="1" dirty="0">
                <a:solidFill>
                  <a:schemeClr val="bg1"/>
                </a:solidFill>
              </a:rPr>
              <a:t>Exporte &amp; Importe </a:t>
            </a:r>
          </a:p>
        </p:txBody>
      </p:sp>
      <p:sp>
        <p:nvSpPr>
          <p:cNvPr id="361" name="Abgerundetes Rechteck 360">
            <a:hlinkClick r:id="rId31" action="ppaction://hlinksldjump"/>
          </p:cNvPr>
          <p:cNvSpPr/>
          <p:nvPr/>
        </p:nvSpPr>
        <p:spPr>
          <a:xfrm>
            <a:off x="2520000" y="3780000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Getreide ges.</a:t>
            </a:r>
          </a:p>
        </p:txBody>
      </p:sp>
      <p:sp>
        <p:nvSpPr>
          <p:cNvPr id="45" name="Abgerundetes Rechteck 44">
            <a:hlinkClick r:id="rId32" action="ppaction://hlinksldjump"/>
          </p:cNvPr>
          <p:cNvSpPr/>
          <p:nvPr/>
        </p:nvSpPr>
        <p:spPr>
          <a:xfrm>
            <a:off x="4500072" y="378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Weizen</a:t>
            </a:r>
          </a:p>
        </p:txBody>
      </p:sp>
      <p:sp>
        <p:nvSpPr>
          <p:cNvPr id="61" name="Abgerundetes Rechteck 60">
            <a:hlinkClick r:id="rId33" action="ppaction://hlinksldjump"/>
          </p:cNvPr>
          <p:cNvSpPr/>
          <p:nvPr/>
        </p:nvSpPr>
        <p:spPr>
          <a:xfrm>
            <a:off x="6012044" y="378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Gerste</a:t>
            </a:r>
          </a:p>
        </p:txBody>
      </p:sp>
      <p:sp>
        <p:nvSpPr>
          <p:cNvPr id="70" name="Abgerundetes Rechteck 69">
            <a:hlinkClick r:id="rId34" action="ppaction://hlinksldjump"/>
          </p:cNvPr>
          <p:cNvSpPr/>
          <p:nvPr/>
        </p:nvSpPr>
        <p:spPr>
          <a:xfrm>
            <a:off x="5256058" y="3780000"/>
            <a:ext cx="648000" cy="288000"/>
          </a:xfrm>
          <a:prstGeom prst="roundRect">
            <a:avLst/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Mais</a:t>
            </a:r>
          </a:p>
        </p:txBody>
      </p:sp>
      <p:sp>
        <p:nvSpPr>
          <p:cNvPr id="53" name="Textfeld 52"/>
          <p:cNvSpPr txBox="1"/>
          <p:nvPr/>
        </p:nvSpPr>
        <p:spPr>
          <a:xfrm>
            <a:off x="1305785" y="6043055"/>
            <a:ext cx="5773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>
                <a:solidFill>
                  <a:srgbClr val="FF0000"/>
                </a:solidFill>
              </a:rPr>
              <a:t>8.  Schätzung des Jahres 2026/27</a:t>
            </a:r>
          </a:p>
        </p:txBody>
      </p:sp>
      <p:sp>
        <p:nvSpPr>
          <p:cNvPr id="57" name="Abgerundetes Rechteck 56">
            <a:hlinkClick r:id="rId35" action="ppaction://hlinksldjump"/>
          </p:cNvPr>
          <p:cNvSpPr/>
          <p:nvPr/>
        </p:nvSpPr>
        <p:spPr>
          <a:xfrm>
            <a:off x="2520000" y="5400000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chemeClr val="bg1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Getreide gesamt</a:t>
            </a:r>
          </a:p>
        </p:txBody>
      </p:sp>
      <p:sp>
        <p:nvSpPr>
          <p:cNvPr id="58" name="Abgerundetes Rechteck 57">
            <a:hlinkClick r:id="rId36" action="ppaction://hlinksldjump"/>
          </p:cNvPr>
          <p:cNvSpPr/>
          <p:nvPr/>
        </p:nvSpPr>
        <p:spPr>
          <a:xfrm>
            <a:off x="4500072" y="540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chemeClr val="bg1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Weizen</a:t>
            </a:r>
          </a:p>
        </p:txBody>
      </p:sp>
      <p:sp>
        <p:nvSpPr>
          <p:cNvPr id="63" name="Abgerundetes Rechteck 62">
            <a:hlinkClick r:id="rId37" action="ppaction://hlinksldjump"/>
          </p:cNvPr>
          <p:cNvSpPr/>
          <p:nvPr/>
        </p:nvSpPr>
        <p:spPr>
          <a:xfrm>
            <a:off x="5256058" y="540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chemeClr val="bg1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Mais</a:t>
            </a:r>
          </a:p>
        </p:txBody>
      </p:sp>
      <p:sp>
        <p:nvSpPr>
          <p:cNvPr id="66" name="Abgerundetes Rechteck 65">
            <a:hlinkClick r:id="rId38" action="ppaction://hlinksldjump"/>
          </p:cNvPr>
          <p:cNvSpPr/>
          <p:nvPr/>
        </p:nvSpPr>
        <p:spPr>
          <a:xfrm>
            <a:off x="6012044" y="540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chemeClr val="bg1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Gerste</a:t>
            </a:r>
          </a:p>
        </p:txBody>
      </p:sp>
      <p:sp>
        <p:nvSpPr>
          <p:cNvPr id="67" name="Abgerundetes Rechteck 66">
            <a:hlinkClick r:id="rId39" action="ppaction://hlinksldjump"/>
          </p:cNvPr>
          <p:cNvSpPr/>
          <p:nvPr/>
        </p:nvSpPr>
        <p:spPr>
          <a:xfrm>
            <a:off x="6768030" y="540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chemeClr val="bg1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Roggen</a:t>
            </a:r>
          </a:p>
        </p:txBody>
      </p:sp>
      <p:sp>
        <p:nvSpPr>
          <p:cNvPr id="68" name="Abgerundetes Rechteck 67">
            <a:hlinkClick r:id="rId40" action="ppaction://hlinksldjump"/>
          </p:cNvPr>
          <p:cNvSpPr/>
          <p:nvPr/>
        </p:nvSpPr>
        <p:spPr>
          <a:xfrm>
            <a:off x="7524016" y="540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chemeClr val="bg1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Hafer</a:t>
            </a:r>
          </a:p>
        </p:txBody>
      </p:sp>
      <p:sp>
        <p:nvSpPr>
          <p:cNvPr id="69" name="Abgerundetes Rechteck 68">
            <a:hlinkClick r:id="rId41" action="ppaction://hlinksldjump"/>
          </p:cNvPr>
          <p:cNvSpPr/>
          <p:nvPr/>
        </p:nvSpPr>
        <p:spPr>
          <a:xfrm>
            <a:off x="8280000" y="5400000"/>
            <a:ext cx="648000" cy="288000"/>
          </a:xfrm>
          <a:prstGeom prst="roundRect">
            <a:avLst/>
          </a:prstGeom>
          <a:gradFill flip="none" rotWithShape="1">
            <a:gsLst>
              <a:gs pos="77000">
                <a:srgbClr val="FFFF99"/>
              </a:gs>
              <a:gs pos="0">
                <a:srgbClr val="FFFF99"/>
              </a:gs>
              <a:gs pos="100000">
                <a:schemeClr val="bg1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 err="1">
                <a:solidFill>
                  <a:srgbClr val="0000FF"/>
                </a:solidFill>
              </a:rPr>
              <a:t>Triticale</a:t>
            </a:r>
            <a:endParaRPr lang="de-DE" sz="900" b="1" dirty="0">
              <a:solidFill>
                <a:srgbClr val="0000FF"/>
              </a:solidFill>
            </a:endParaRPr>
          </a:p>
        </p:txBody>
      </p:sp>
      <p:sp>
        <p:nvSpPr>
          <p:cNvPr id="59" name="Textfeld 58"/>
          <p:cNvSpPr txBox="1"/>
          <p:nvPr/>
        </p:nvSpPr>
        <p:spPr>
          <a:xfrm>
            <a:off x="360000" y="5400000"/>
            <a:ext cx="1460382" cy="384721"/>
          </a:xfrm>
          <a:prstGeom prst="rect">
            <a:avLst/>
          </a:prstGeom>
          <a:noFill/>
        </p:spPr>
        <p:txBody>
          <a:bodyPr wrap="none" lIns="72000" tIns="0" rIns="72000" bIns="0" rtlCol="0">
            <a:spAutoFit/>
          </a:bodyPr>
          <a:lstStyle/>
          <a:p>
            <a:r>
              <a:rPr lang="de-DE" sz="1400" b="1" dirty="0">
                <a:solidFill>
                  <a:schemeClr val="bg1"/>
                </a:solidFill>
              </a:rPr>
              <a:t>Flächen &amp; Erträge</a:t>
            </a:r>
            <a:br>
              <a:rPr lang="de-DE" sz="1400" b="1" dirty="0">
                <a:solidFill>
                  <a:schemeClr val="bg1"/>
                </a:solidFill>
              </a:rPr>
            </a:br>
            <a:r>
              <a:rPr lang="de-DE" sz="1050" b="1" i="1" dirty="0">
                <a:solidFill>
                  <a:schemeClr val="bg1"/>
                </a:solidFill>
              </a:rPr>
              <a:t>(Entwicklungstrend)</a:t>
            </a:r>
          </a:p>
        </p:txBody>
      </p:sp>
      <p:sp>
        <p:nvSpPr>
          <p:cNvPr id="72" name="Abgerundetes Rechteck 71">
            <a:hlinkClick r:id="rId42" action="ppaction://hlinksldjump"/>
          </p:cNvPr>
          <p:cNvSpPr/>
          <p:nvPr/>
        </p:nvSpPr>
        <p:spPr>
          <a:xfrm>
            <a:off x="4500072" y="1259444"/>
            <a:ext cx="1800000" cy="288000"/>
          </a:xfrm>
          <a:prstGeom prst="roundRect">
            <a:avLst>
              <a:gd name="adj" fmla="val 32949"/>
            </a:avLst>
          </a:prstGeom>
          <a:gradFill flip="none" rotWithShape="1">
            <a:gsLst>
              <a:gs pos="0">
                <a:srgbClr val="FFFF99"/>
              </a:gs>
              <a:gs pos="80000">
                <a:srgbClr val="FFFF99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0" bIns="0" rtlCol="0" anchor="ctr"/>
          <a:lstStyle/>
          <a:p>
            <a:pPr algn="ctr"/>
            <a:r>
              <a:rPr lang="de-DE" sz="900" b="1" dirty="0">
                <a:solidFill>
                  <a:srgbClr val="0000FF"/>
                </a:solidFill>
              </a:rPr>
              <a:t>EU – 27       Bilanz: </a:t>
            </a:r>
            <a:r>
              <a:rPr lang="de-DE" sz="1200" b="1" dirty="0">
                <a:solidFill>
                  <a:srgbClr val="0000FF"/>
                </a:solidFill>
              </a:rPr>
              <a:t>2025/26</a:t>
            </a:r>
          </a:p>
        </p:txBody>
      </p:sp>
    </p:spTree>
    <p:extLst>
      <p:ext uri="{BB962C8B-B14F-4D97-AF65-F5344CB8AC3E}">
        <p14:creationId xmlns:p14="http://schemas.microsoft.com/office/powerpoint/2010/main" val="2106603050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3420000" y="900000"/>
            <a:ext cx="53485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>
                <a:solidFill>
                  <a:srgbClr val="0000FF"/>
                </a:solidFill>
              </a:rPr>
              <a:t>Getreide nach Arten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4800" b="1" dirty="0">
                <a:solidFill>
                  <a:srgbClr val="FF0000"/>
                </a:solidFill>
              </a:rPr>
              <a:t>2026/27 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A594398-15C7-1046-F48B-3252CD32BF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424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155433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3420000" y="900000"/>
            <a:ext cx="53485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>
                <a:solidFill>
                  <a:srgbClr val="0000FF"/>
                </a:solidFill>
              </a:rPr>
              <a:t>Getreide nach Arten</a:t>
            </a:r>
          </a:p>
          <a:p>
            <a:r>
              <a:rPr lang="de-DE" sz="4800" b="1" dirty="0">
                <a:solidFill>
                  <a:srgbClr val="0000FF"/>
                </a:solidFill>
              </a:rPr>
              <a:t>2025/26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768F77C-40C9-A8BF-412B-FE73E329C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424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306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5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4399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>
                <a:solidFill>
                  <a:srgbClr val="0000FF"/>
                </a:solidFill>
              </a:rPr>
              <a:t>Getreide gesamt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219A08D-FA38-4540-384B-90B63D7E07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3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967298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6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FF0000"/>
              </a:solidFill>
            </a:endParaRPr>
          </a:p>
          <a:p>
            <a:r>
              <a:rPr lang="de-DE" sz="4800" b="1" dirty="0">
                <a:solidFill>
                  <a:srgbClr val="FF0000"/>
                </a:solidFill>
              </a:rPr>
              <a:t>2026/27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2F3D7C86-6854-D9DA-87CE-6AE33BA728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87389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7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0000FF"/>
              </a:solidFill>
            </a:endParaRPr>
          </a:p>
          <a:p>
            <a:r>
              <a:rPr lang="de-DE" sz="4800" b="1" dirty="0">
                <a:solidFill>
                  <a:srgbClr val="0000FF"/>
                </a:solidFill>
              </a:rPr>
              <a:t>2025/26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92E862E-831B-2222-EF80-E478FAFFB2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31517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4800" b="1">
                <a:solidFill>
                  <a:srgbClr val="0000FF"/>
                </a:solidFill>
              </a:defRPr>
            </a:lvl1pPr>
          </a:lstStyle>
          <a:p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2024/25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63D58A1-5ED0-7AD6-454B-30A28DC66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9413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9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43995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Getreide gesamt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Erzeugung / Verbrauch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4AE022F-5A43-40EF-8DD2-69A1E56906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9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27200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10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599998" y="360000"/>
            <a:ext cx="43995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Getreide gesamt</a:t>
            </a:r>
          </a:p>
          <a:p>
            <a:pPr algn="ctr"/>
            <a:r>
              <a:rPr lang="de-DE" sz="3200" b="1" dirty="0">
                <a:solidFill>
                  <a:srgbClr val="0000FF"/>
                </a:solidFill>
              </a:rPr>
              <a:t>Export &amp; Import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305029A0-B09A-3254-B175-7506892087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400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773657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11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2858357" y="900000"/>
            <a:ext cx="588282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Getreide gesamt</a:t>
            </a:r>
          </a:p>
          <a:p>
            <a:pPr algn="ctr"/>
            <a:r>
              <a:rPr lang="de-DE" sz="3200" b="1" dirty="0">
                <a:solidFill>
                  <a:srgbClr val="0000FF"/>
                </a:solidFill>
              </a:rPr>
              <a:t>Endbestände </a:t>
            </a:r>
            <a:r>
              <a:rPr lang="de-DE" sz="3200" dirty="0">
                <a:solidFill>
                  <a:srgbClr val="0000FF"/>
                </a:solidFill>
              </a:rPr>
              <a:t>/</a:t>
            </a:r>
            <a:r>
              <a:rPr lang="de-DE" sz="3200" b="1" dirty="0">
                <a:solidFill>
                  <a:srgbClr val="0000FF"/>
                </a:solidFill>
              </a:rPr>
              <a:t> stock-</a:t>
            </a:r>
            <a:r>
              <a:rPr lang="de-DE" sz="3200" b="1" dirty="0" err="1">
                <a:solidFill>
                  <a:srgbClr val="0000FF"/>
                </a:solidFill>
              </a:rPr>
              <a:t>to</a:t>
            </a:r>
            <a:r>
              <a:rPr lang="de-DE" sz="3200" b="1" dirty="0">
                <a:solidFill>
                  <a:srgbClr val="0000FF"/>
                </a:solidFill>
              </a:rPr>
              <a:t>-</a:t>
            </a:r>
            <a:r>
              <a:rPr lang="de-DE" sz="3200" b="1" dirty="0" err="1">
                <a:solidFill>
                  <a:srgbClr val="0000FF"/>
                </a:solidFill>
              </a:rPr>
              <a:t>use</a:t>
            </a:r>
            <a:r>
              <a:rPr lang="de-DE" sz="3200" b="1" dirty="0">
                <a:solidFill>
                  <a:srgbClr val="0000FF"/>
                </a:solidFill>
              </a:rPr>
              <a:t>-ratio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F0E2A21-749D-2522-7CD8-7B0DE3B832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296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94017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12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43995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Getreide gesamt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Selbstversorgungsgrad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A6CE097-3362-FB5D-CB53-B23141689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287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1406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13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43995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Getreide gesamt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Flächen &amp; Erträge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68338BF-29EF-635C-4D3F-0AD58268A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1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44489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14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2054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>
                <a:solidFill>
                  <a:srgbClr val="0000FF"/>
                </a:solidFill>
              </a:rPr>
              <a:t>Weizen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01FE51E0-84DD-4A84-7884-F0CAADAE3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3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84501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15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FF0000"/>
              </a:solidFill>
            </a:endParaRPr>
          </a:p>
          <a:p>
            <a:r>
              <a:rPr lang="de-DE" sz="4800" b="1" dirty="0">
                <a:solidFill>
                  <a:srgbClr val="FF0000"/>
                </a:solidFill>
              </a:rPr>
              <a:t>2026/27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5269C31-589B-30C9-1AC8-2046C1C8F9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41114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16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0000FF"/>
              </a:solidFill>
            </a:endParaRPr>
          </a:p>
          <a:p>
            <a:r>
              <a:rPr lang="de-DE" sz="4800" b="1" dirty="0">
                <a:solidFill>
                  <a:srgbClr val="0000FF"/>
                </a:solidFill>
              </a:rPr>
              <a:t>2025/26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C8C6AAC-2430-062F-649A-47C48B1F6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25699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17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/>
          </a:p>
          <a:p>
            <a:r>
              <a:rPr lang="de-DE" sz="4800" b="1" dirty="0"/>
              <a:t>2024/25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0E14360-580C-C384-4032-3DF3B5FF89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72474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18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777036" y="900000"/>
            <a:ext cx="404546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Weizen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Erzeugung / Verbrauch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2FA88E5-0C44-B6F1-8ECD-FFD4F73283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9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3028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19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123061" y="360000"/>
            <a:ext cx="33534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Weizen</a:t>
            </a:r>
          </a:p>
          <a:p>
            <a:pPr algn="ctr"/>
            <a:r>
              <a:rPr lang="de-DE" sz="3200" b="1" dirty="0">
                <a:solidFill>
                  <a:srgbClr val="0000FF"/>
                </a:solidFill>
              </a:rPr>
              <a:t>Exporte &amp; Importe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3B455C1-16E1-940F-06FF-918EB8C49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400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40363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20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2914465" y="900000"/>
            <a:ext cx="57706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Weizen</a:t>
            </a:r>
          </a:p>
          <a:p>
            <a:pPr algn="ctr"/>
            <a:r>
              <a:rPr lang="de-DE" sz="3200" b="1" dirty="0">
                <a:solidFill>
                  <a:srgbClr val="0000FF"/>
                </a:solidFill>
              </a:rPr>
              <a:t>Endbestände / stock-</a:t>
            </a:r>
            <a:r>
              <a:rPr lang="de-DE" sz="3200" b="1" dirty="0" err="1">
                <a:solidFill>
                  <a:srgbClr val="0000FF"/>
                </a:solidFill>
              </a:rPr>
              <a:t>to</a:t>
            </a:r>
            <a:r>
              <a:rPr lang="de-DE" sz="3200" b="1" dirty="0">
                <a:solidFill>
                  <a:srgbClr val="0000FF"/>
                </a:solidFill>
              </a:rPr>
              <a:t>-</a:t>
            </a:r>
            <a:r>
              <a:rPr lang="de-DE" sz="3200" b="1" dirty="0" err="1">
                <a:solidFill>
                  <a:srgbClr val="0000FF"/>
                </a:solidFill>
              </a:rPr>
              <a:t>use</a:t>
            </a:r>
            <a:r>
              <a:rPr lang="de-DE" sz="3200" b="1" dirty="0">
                <a:solidFill>
                  <a:srgbClr val="0000FF"/>
                </a:solidFill>
              </a:rPr>
              <a:t>-ratio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BBC4778-7342-2069-1CED-73CB2EB6A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296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425909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21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793643" y="900000"/>
            <a:ext cx="40122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Weizen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Selbstversorgungsgrad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96F0FB20-BAA5-5825-3294-3A06AB78AF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287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261072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22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203338" y="900000"/>
            <a:ext cx="31928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Weizen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Flächen &amp; Erträge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C38AEB4B-4B69-ED4A-1E7D-964C2D0474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31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559707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23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14237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>
                <a:solidFill>
                  <a:srgbClr val="0000FF"/>
                </a:solidFill>
              </a:rPr>
              <a:t>Mais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BD49008-B440-5264-93BC-3DF7F6134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3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441035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24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FF0000"/>
              </a:solidFill>
            </a:endParaRPr>
          </a:p>
          <a:p>
            <a:r>
              <a:rPr lang="de-DE" sz="4800" b="1" dirty="0">
                <a:solidFill>
                  <a:srgbClr val="FF0000"/>
                </a:solidFill>
              </a:rPr>
              <a:t>2026/27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B9DCC09-A2E0-B9B8-49DB-340F7DEFBD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37787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25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0000FF"/>
              </a:solidFill>
            </a:endParaRPr>
          </a:p>
          <a:p>
            <a:r>
              <a:rPr lang="de-DE" sz="4800" b="1" dirty="0">
                <a:solidFill>
                  <a:srgbClr val="0000FF"/>
                </a:solidFill>
              </a:rPr>
              <a:t>2025/26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9B7D1EA-D5AE-4960-C950-35D887391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85532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26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/>
          </a:p>
          <a:p>
            <a:r>
              <a:rPr lang="de-DE" sz="4800" b="1" dirty="0"/>
              <a:t>2024/25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3849A87-BDEF-F0A8-7B43-1CE32E15F2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235518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27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777036" y="900000"/>
            <a:ext cx="404546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Mais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Erzeugung / Verbrauch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CDCAE7A-1979-24AD-C12D-6DBCF11EA8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9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701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28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123061" y="360000"/>
            <a:ext cx="33534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Mais</a:t>
            </a:r>
          </a:p>
          <a:p>
            <a:pPr algn="ctr"/>
            <a:r>
              <a:rPr lang="de-DE" sz="3200" b="1" dirty="0">
                <a:solidFill>
                  <a:srgbClr val="0000FF"/>
                </a:solidFill>
              </a:rPr>
              <a:t>Exporte &amp; Importe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F004B40-B370-AAC7-EE18-EB850A8D05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400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682200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29</a:t>
            </a:fld>
            <a:endParaRPr lang="de-DE" dirty="0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2914466" y="900000"/>
            <a:ext cx="57706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Mais</a:t>
            </a:r>
          </a:p>
          <a:p>
            <a:pPr algn="ctr"/>
            <a:r>
              <a:rPr lang="de-DE" sz="3200" b="1" dirty="0">
                <a:solidFill>
                  <a:srgbClr val="0000FF"/>
                </a:solidFill>
              </a:rPr>
              <a:t>Endbestände / stock-</a:t>
            </a:r>
            <a:r>
              <a:rPr lang="de-DE" sz="3200" b="1" dirty="0" err="1">
                <a:solidFill>
                  <a:srgbClr val="0000FF"/>
                </a:solidFill>
              </a:rPr>
              <a:t>to</a:t>
            </a:r>
            <a:r>
              <a:rPr lang="de-DE" sz="3200" b="1" dirty="0">
                <a:solidFill>
                  <a:srgbClr val="0000FF"/>
                </a:solidFill>
              </a:rPr>
              <a:t>-</a:t>
            </a:r>
            <a:r>
              <a:rPr lang="de-DE" sz="3200" b="1" dirty="0" err="1">
                <a:solidFill>
                  <a:srgbClr val="0000FF"/>
                </a:solidFill>
              </a:rPr>
              <a:t>use</a:t>
            </a:r>
            <a:r>
              <a:rPr lang="de-DE" sz="3200" b="1" dirty="0">
                <a:solidFill>
                  <a:srgbClr val="0000FF"/>
                </a:solidFill>
              </a:rPr>
              <a:t>-ratio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964FD3A-59A8-3C55-CA6D-537DEE6D70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296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19658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30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793643" y="900000"/>
            <a:ext cx="40122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Mais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Selbstversorgungsgrad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38B60140-D48E-64E6-9992-3CC808469C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287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517160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31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203341" y="900000"/>
            <a:ext cx="31928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Mais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Flächen &amp; Erträge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C8129A36-CD19-E68C-9FB0-228C7A65FF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31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07630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32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18523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>
                <a:solidFill>
                  <a:srgbClr val="0000FF"/>
                </a:solidFill>
              </a:rPr>
              <a:t>Gerste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1459157-04E4-835A-9936-1DCD960210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3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756970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33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FF0000"/>
              </a:solidFill>
            </a:endParaRPr>
          </a:p>
          <a:p>
            <a:r>
              <a:rPr lang="de-DE" sz="4800" b="1" dirty="0">
                <a:solidFill>
                  <a:srgbClr val="FF0000"/>
                </a:solidFill>
              </a:rPr>
              <a:t>2026/27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A89294A-C8AE-57E2-76CB-126314602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92903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34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0000FF"/>
              </a:solidFill>
            </a:endParaRPr>
          </a:p>
          <a:p>
            <a:r>
              <a:rPr lang="de-DE" sz="4800" b="1" dirty="0">
                <a:solidFill>
                  <a:srgbClr val="0000FF"/>
                </a:solidFill>
              </a:rPr>
              <a:t>2025/26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905532C-2C99-297B-1E80-E4D682A54B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141593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35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/>
          </a:p>
          <a:p>
            <a:r>
              <a:rPr lang="de-DE" sz="4800" b="1" dirty="0"/>
              <a:t>2024/25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805726B-2E00-DD6F-C83D-045185715C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849503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36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777036" y="900000"/>
            <a:ext cx="404546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Gerste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Erzeugung / Verbrauch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8B56A98C-A486-46C5-2C6E-2661F8C13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9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469651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37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123062" y="360000"/>
            <a:ext cx="33534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Gerste</a:t>
            </a:r>
          </a:p>
          <a:p>
            <a:pPr algn="ctr"/>
            <a:r>
              <a:rPr lang="de-DE" sz="3200" b="1" dirty="0">
                <a:solidFill>
                  <a:srgbClr val="0000FF"/>
                </a:solidFill>
              </a:rPr>
              <a:t>Exporte &amp; Importe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05697E40-8F1F-A1EC-95EF-D424D8F6D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400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47503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38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2914466" y="900000"/>
            <a:ext cx="57706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Gerste</a:t>
            </a:r>
          </a:p>
          <a:p>
            <a:pPr algn="ctr"/>
            <a:r>
              <a:rPr lang="de-DE" sz="3200" b="1" dirty="0">
                <a:solidFill>
                  <a:srgbClr val="0000FF"/>
                </a:solidFill>
              </a:rPr>
              <a:t>Endbestände / stock-</a:t>
            </a:r>
            <a:r>
              <a:rPr lang="de-DE" sz="3200" b="1" dirty="0" err="1">
                <a:solidFill>
                  <a:srgbClr val="0000FF"/>
                </a:solidFill>
              </a:rPr>
              <a:t>to</a:t>
            </a:r>
            <a:r>
              <a:rPr lang="de-DE" sz="3200" b="1" dirty="0">
                <a:solidFill>
                  <a:srgbClr val="0000FF"/>
                </a:solidFill>
              </a:rPr>
              <a:t>-</a:t>
            </a:r>
            <a:r>
              <a:rPr lang="de-DE" sz="3200" b="1" dirty="0" err="1">
                <a:solidFill>
                  <a:srgbClr val="0000FF"/>
                </a:solidFill>
              </a:rPr>
              <a:t>use</a:t>
            </a:r>
            <a:r>
              <a:rPr lang="de-DE" sz="3200" b="1" dirty="0">
                <a:solidFill>
                  <a:srgbClr val="0000FF"/>
                </a:solidFill>
              </a:rPr>
              <a:t>-ratio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ED9C1F7-A421-374C-336D-E4166DADE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296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87891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39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793643" y="900000"/>
            <a:ext cx="40122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Gerste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Selbstversorgungsgrad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7335D5D8-033A-AD27-ACA9-CAB0AD833D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287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84805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40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203340" y="900000"/>
            <a:ext cx="31928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Gerste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Flächen &amp; Erträge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CC051FA-1E38-4D39-D434-5D6B2EB5DE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31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12258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41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20719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>
                <a:solidFill>
                  <a:srgbClr val="0000FF"/>
                </a:solidFill>
              </a:rPr>
              <a:t>Roggen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794C887-2F08-4B81-D208-0349EB877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3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135332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42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FF0000"/>
              </a:solidFill>
            </a:endParaRPr>
          </a:p>
          <a:p>
            <a:r>
              <a:rPr lang="de-DE" sz="4800" b="1" dirty="0">
                <a:solidFill>
                  <a:srgbClr val="FF0000"/>
                </a:solidFill>
              </a:rPr>
              <a:t>2026/27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AD890659-D1E2-D766-82E9-40E1223B1C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822745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43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0000FF"/>
              </a:solidFill>
            </a:endParaRPr>
          </a:p>
          <a:p>
            <a:r>
              <a:rPr lang="de-DE" sz="4800" b="1" dirty="0">
                <a:solidFill>
                  <a:srgbClr val="0000FF"/>
                </a:solidFill>
              </a:rPr>
              <a:t>2025/26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7B5C6F2-2AE7-40F7-9ED2-DD17A59C8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03330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44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/>
          </a:p>
          <a:p>
            <a:r>
              <a:rPr lang="de-DE" sz="4800" b="1" dirty="0"/>
              <a:t>2024/25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86127E2C-4635-88DE-34FC-F909BB95EB48}"/>
              </a:ext>
            </a:extLst>
          </p:cNvPr>
          <p:cNvGraphicFramePr>
            <a:graphicFrameLocks noGrp="1"/>
          </p:cNvGraphicFramePr>
          <p:nvPr/>
        </p:nvGraphicFramePr>
        <p:xfrm>
          <a:off x="-14736763" y="-8320088"/>
          <a:ext cx="1817096" cy="43513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020">
                  <a:extLst>
                    <a:ext uri="{9D8B030D-6E8A-4147-A177-3AD203B41FA5}">
                      <a16:colId xmlns:a16="http://schemas.microsoft.com/office/drawing/2014/main" val="2992221736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3214198973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3665160437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2457988656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860914636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821419263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403633402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4125845978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3003492663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2543143656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3784619341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037906788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4123336972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3501659955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2122290740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794024607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787728711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754140198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2926632501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3926500350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523611283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032250844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037934732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243296629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871766178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530479381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863585815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2859564950"/>
                    </a:ext>
                  </a:extLst>
                </a:gridCol>
                <a:gridCol w="59967">
                  <a:extLst>
                    <a:ext uri="{9D8B030D-6E8A-4147-A177-3AD203B41FA5}">
                      <a16:colId xmlns:a16="http://schemas.microsoft.com/office/drawing/2014/main" val="1321639252"/>
                    </a:ext>
                  </a:extLst>
                </a:gridCol>
              </a:tblGrid>
              <a:tr h="57142">
                <a:tc gridSpan="29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Verlauf der monatlichen Schätzungen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134802"/>
                  </a:ext>
                </a:extLst>
              </a:tr>
              <a:tr h="7131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EU 27 - Roggen  (2023/24)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© Werner Schmid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64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16724879"/>
                  </a:ext>
                </a:extLst>
              </a:tr>
              <a:tr h="287994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Erzeugung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Quelle: EU-Kommission, eigene Berechnungen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0486917"/>
                  </a:ext>
                </a:extLst>
              </a:tr>
              <a:tr h="4571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Stand: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Dez 25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6983045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3276259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4251108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513296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983064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8703632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398654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5166864"/>
                  </a:ext>
                </a:extLst>
              </a:tr>
              <a:tr h="18285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Binnenverbrauch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Quelle: EU-Kommission, eigene Berechnungen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5869269"/>
                  </a:ext>
                </a:extLst>
              </a:tr>
              <a:tr h="4571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Stand: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Dez 25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6567243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4868658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444677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038100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1876562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311357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5701781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08247"/>
                  </a:ext>
                </a:extLst>
              </a:tr>
              <a:tr h="18285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Exporte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Quelle: EU-Kommission, eigene Berechnungen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2488086"/>
                  </a:ext>
                </a:extLst>
              </a:tr>
              <a:tr h="4571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Stand: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Dez 25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2833943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6504284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277530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8258881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681199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4303994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251589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922325"/>
                  </a:ext>
                </a:extLst>
              </a:tr>
              <a:tr h="18285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Importe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Quelle: EU-Kommission, eigene Berechnungen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77947"/>
                  </a:ext>
                </a:extLst>
              </a:tr>
              <a:tr h="4571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Stand: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Dez 25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050375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9233647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947519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3639030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9003767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0561546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2291373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18486"/>
                  </a:ext>
                </a:extLst>
              </a:tr>
              <a:tr h="18285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Endbestände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Quelle: EU-Kommission, eigene Berechnungen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617004"/>
                  </a:ext>
                </a:extLst>
              </a:tr>
              <a:tr h="4571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Stand: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Dez 25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0735217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5509739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4065845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841485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872839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8936636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495702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9549384"/>
                  </a:ext>
                </a:extLst>
              </a:tr>
              <a:tr h="18285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stock-to-use-ratio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Quelle: EU-Kommission, eigene Berechnungen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6271108"/>
                  </a:ext>
                </a:extLst>
              </a:tr>
              <a:tr h="4571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Stand: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Dez 25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894347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8245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8180757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280920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7734802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0930018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9609923"/>
                  </a:ext>
                </a:extLst>
              </a:tr>
              <a:tr h="18285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Selbstversorgungsgrad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Quelle: EU-Kommission, eigene Berechnungen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188271"/>
                  </a:ext>
                </a:extLst>
              </a:tr>
              <a:tr h="4571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Stand: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Dez 25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00506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034786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7594941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664599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9603294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081705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Feb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Apr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Mai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Jun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Jul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Aug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Sep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Okt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Nov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Jan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Feb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Mrz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Apr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Mai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Jun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Jul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Aug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Sep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Okt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Nov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Jan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Feb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Dez.25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563522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>
                          <a:effectLst/>
                        </a:rPr>
                        <a:t> </a:t>
                      </a:r>
                      <a:endParaRPr lang="de-DE" sz="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38645"/>
                  </a:ext>
                </a:extLst>
              </a:tr>
              <a:tr h="3828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00" u="none" strike="noStrike" dirty="0">
                          <a:effectLst/>
                        </a:rPr>
                        <a:t> </a:t>
                      </a:r>
                      <a:endParaRPr lang="de-DE" sz="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3500286"/>
                  </a:ext>
                </a:extLst>
              </a:tr>
            </a:tbl>
          </a:graphicData>
        </a:graphic>
      </p:graphicFrame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00000000-0008-0000-0700-000004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5185593"/>
              </p:ext>
            </p:extLst>
          </p:nvPr>
        </p:nvGraphicFramePr>
        <p:xfrm>
          <a:off x="11628438" y="-623888"/>
          <a:ext cx="12252325" cy="2332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Diagramm 7">
            <a:extLst>
              <a:ext uri="{FF2B5EF4-FFF2-40B4-BE49-F238E27FC236}">
                <a16:creationId xmlns:a16="http://schemas.microsoft.com/office/drawing/2014/main" id="{00000000-0008-0000-0700-000007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3367603"/>
              </p:ext>
            </p:extLst>
          </p:nvPr>
        </p:nvGraphicFramePr>
        <p:xfrm>
          <a:off x="11628438" y="1708150"/>
          <a:ext cx="12252325" cy="2332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00000000-0008-0000-0700-000008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1910050"/>
              </p:ext>
            </p:extLst>
          </p:nvPr>
        </p:nvGraphicFramePr>
        <p:xfrm>
          <a:off x="11628438" y="4040188"/>
          <a:ext cx="12252325" cy="233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Diagramm 9">
            <a:extLst>
              <a:ext uri="{FF2B5EF4-FFF2-40B4-BE49-F238E27FC236}">
                <a16:creationId xmlns:a16="http://schemas.microsoft.com/office/drawing/2014/main" id="{00000000-0008-0000-0700-000009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983644"/>
              </p:ext>
            </p:extLst>
          </p:nvPr>
        </p:nvGraphicFramePr>
        <p:xfrm>
          <a:off x="11628438" y="8702675"/>
          <a:ext cx="12252325" cy="2332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1" name="Diagramm 10">
            <a:extLst>
              <a:ext uri="{FF2B5EF4-FFF2-40B4-BE49-F238E27FC236}">
                <a16:creationId xmlns:a16="http://schemas.microsoft.com/office/drawing/2014/main" id="{00000000-0008-0000-0700-00000A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8545255"/>
              </p:ext>
            </p:extLst>
          </p:nvPr>
        </p:nvGraphicFramePr>
        <p:xfrm>
          <a:off x="11628438" y="11034713"/>
          <a:ext cx="12252325" cy="2073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2" name="Diagramm 11">
            <a:extLst>
              <a:ext uri="{FF2B5EF4-FFF2-40B4-BE49-F238E27FC236}">
                <a16:creationId xmlns:a16="http://schemas.microsoft.com/office/drawing/2014/main" id="{00000000-0008-0000-0700-00000B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4824315"/>
              </p:ext>
            </p:extLst>
          </p:nvPr>
        </p:nvGraphicFramePr>
        <p:xfrm>
          <a:off x="11628438" y="13107988"/>
          <a:ext cx="12252325" cy="2071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3" name="Diagramm 12">
            <a:extLst>
              <a:ext uri="{FF2B5EF4-FFF2-40B4-BE49-F238E27FC236}">
                <a16:creationId xmlns:a16="http://schemas.microsoft.com/office/drawing/2014/main" id="{00000000-0008-0000-0700-00000C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8238156"/>
              </p:ext>
            </p:extLst>
          </p:nvPr>
        </p:nvGraphicFramePr>
        <p:xfrm>
          <a:off x="11628438" y="6370638"/>
          <a:ext cx="12252325" cy="2332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pic>
        <p:nvPicPr>
          <p:cNvPr id="14" name="Grafik 13">
            <a:extLst>
              <a:ext uri="{FF2B5EF4-FFF2-40B4-BE49-F238E27FC236}">
                <a16:creationId xmlns:a16="http://schemas.microsoft.com/office/drawing/2014/main" id="{D50CFF32-24DA-2D46-DD24-474E9A5F835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380875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45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203340" y="900000"/>
            <a:ext cx="31928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Roggen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Flächen &amp; Erträge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4C4F8DC1-E7BE-AA52-C0DC-DB47475CE3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31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79377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46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15875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>
                <a:solidFill>
                  <a:srgbClr val="0000FF"/>
                </a:solidFill>
              </a:rPr>
              <a:t>Hafer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9889603-FAFA-A58E-5F6A-26FB60A84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3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038871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47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FF0000"/>
              </a:solidFill>
            </a:endParaRPr>
          </a:p>
          <a:p>
            <a:r>
              <a:rPr lang="de-DE" sz="4800" b="1" dirty="0">
                <a:solidFill>
                  <a:srgbClr val="FF0000"/>
                </a:solidFill>
              </a:rPr>
              <a:t>2026/27</a:t>
            </a:r>
          </a:p>
        </p:txBody>
      </p:sp>
      <p:graphicFrame>
        <p:nvGraphicFramePr>
          <p:cNvPr id="4" name="Tabelle 3"/>
          <p:cNvGraphicFramePr>
            <a:graphicFrameLocks noGrp="1"/>
          </p:cNvGraphicFramePr>
          <p:nvPr/>
        </p:nvGraphicFramePr>
        <p:xfrm>
          <a:off x="-14316075" y="-7877175"/>
          <a:ext cx="1805477" cy="55891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721">
                  <a:extLst>
                    <a:ext uri="{9D8B030D-6E8A-4147-A177-3AD203B41FA5}">
                      <a16:colId xmlns:a16="http://schemas.microsoft.com/office/drawing/2014/main" val="707852958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2715063910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0037492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2926445450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4709388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327261666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6709246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67129294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405066904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400390051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068532174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499207817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237921192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59882972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27232662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200041478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0427041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09832935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750170374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834850330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019788217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4285660936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515649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092281269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460250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76035004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983766470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326625828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073334405"/>
                    </a:ext>
                  </a:extLst>
                </a:gridCol>
              </a:tblGrid>
              <a:tr h="58620">
                <a:tc gridSpan="29">
                  <a:txBody>
                    <a:bodyPr/>
                    <a:lstStyle/>
                    <a:p>
                      <a:pPr algn="ctr" fontAlgn="ctr"/>
                      <a:r>
                        <a:rPr lang="de-DE" sz="300" u="none" strike="noStrike">
                          <a:effectLst/>
                        </a:rPr>
                        <a:t>Verlauf der monatlichen Schätzungen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6422295"/>
                  </a:ext>
                </a:extLst>
              </a:tr>
              <a:tr h="619024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400" u="none" strike="noStrike">
                          <a:effectLst/>
                        </a:rPr>
                        <a:t>EU 27 - Hafer  (2023/24)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© Werner Schmid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64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299898945"/>
                  </a:ext>
                </a:extLst>
              </a:tr>
              <a:tr h="29544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Erzeugung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2050883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744800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98406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530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63138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522704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996164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73202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88128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Binnenverbrauch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731652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418795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147922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850028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632187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663065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04619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76339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4425918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Exporte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9876890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58743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211746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00321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6280481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661551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02974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753542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2925621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Importe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193569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454322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883915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97635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277112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727267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345924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383546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8236416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Endbestände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2818205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244455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22443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24094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67451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3249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766818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732701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1105403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stock-to-use-ratio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334183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5463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81304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72774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21133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31031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317054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9280082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Selbstversorgungsgrad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6703515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802076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009377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44200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365609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947631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227937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Feb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Apr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Mai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Jun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Jul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Aug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Sep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Okt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Nov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Dez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Jan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Feb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Mrz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Apr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Mai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Jun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Jul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Aug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Sep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Okt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Nov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Dez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Jan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Feb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Mrz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244227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248262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 dirty="0">
                          <a:effectLst/>
                        </a:rPr>
                        <a:t> </a:t>
                      </a:r>
                      <a:endParaRPr lang="de-DE" sz="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209669"/>
                  </a:ext>
                </a:extLst>
              </a:tr>
            </a:tbl>
          </a:graphicData>
        </a:graphic>
      </p:graphicFrame>
      <p:graphicFrame>
        <p:nvGraphicFramePr>
          <p:cNvPr id="8" name="Diagramm 7"/>
          <p:cNvGraphicFramePr/>
          <p:nvPr>
            <p:extLst>
              <p:ext uri="{D42A27DB-BD31-4B8C-83A1-F6EECF244321}">
                <p14:modId xmlns:p14="http://schemas.microsoft.com/office/powerpoint/2010/main" val="3958403079"/>
              </p:ext>
            </p:extLst>
          </p:nvPr>
        </p:nvGraphicFramePr>
        <p:xfrm>
          <a:off x="11534775" y="-37147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Diagramm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9446791"/>
              </p:ext>
            </p:extLst>
          </p:nvPr>
        </p:nvGraphicFramePr>
        <p:xfrm>
          <a:off x="11534775" y="185737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Diagramm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4076820"/>
              </p:ext>
            </p:extLst>
          </p:nvPr>
        </p:nvGraphicFramePr>
        <p:xfrm>
          <a:off x="11534775" y="408622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Diagram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7410025"/>
              </p:ext>
            </p:extLst>
          </p:nvPr>
        </p:nvGraphicFramePr>
        <p:xfrm>
          <a:off x="11534775" y="854392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Diagramm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4490610"/>
              </p:ext>
            </p:extLst>
          </p:nvPr>
        </p:nvGraphicFramePr>
        <p:xfrm>
          <a:off x="11534775" y="10772775"/>
          <a:ext cx="11925300" cy="198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3" name="Diagramm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0736673"/>
              </p:ext>
            </p:extLst>
          </p:nvPr>
        </p:nvGraphicFramePr>
        <p:xfrm>
          <a:off x="11534775" y="12753975"/>
          <a:ext cx="11925300" cy="198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4" name="Diagramm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3778406"/>
              </p:ext>
            </p:extLst>
          </p:nvPr>
        </p:nvGraphicFramePr>
        <p:xfrm>
          <a:off x="11534775" y="631507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7" name="Abgerundetes Rechteck 16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CD44D4EA-904F-28CA-7D1A-68EDFA108A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765542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48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0000FF"/>
              </a:solidFill>
            </a:endParaRPr>
          </a:p>
          <a:p>
            <a:r>
              <a:rPr lang="de-DE" sz="4800" b="1" dirty="0">
                <a:solidFill>
                  <a:srgbClr val="0000FF"/>
                </a:solidFill>
              </a:rPr>
              <a:t>2025/26</a:t>
            </a:r>
          </a:p>
        </p:txBody>
      </p:sp>
      <p:graphicFrame>
        <p:nvGraphicFramePr>
          <p:cNvPr id="4" name="Tabelle 3"/>
          <p:cNvGraphicFramePr>
            <a:graphicFrameLocks noGrp="1"/>
          </p:cNvGraphicFramePr>
          <p:nvPr/>
        </p:nvGraphicFramePr>
        <p:xfrm>
          <a:off x="-14316075" y="-7877175"/>
          <a:ext cx="1805477" cy="55891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721">
                  <a:extLst>
                    <a:ext uri="{9D8B030D-6E8A-4147-A177-3AD203B41FA5}">
                      <a16:colId xmlns:a16="http://schemas.microsoft.com/office/drawing/2014/main" val="707852958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2715063910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0037492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2926445450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4709388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327261666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6709246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67129294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405066904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400390051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068532174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499207817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237921192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59882972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27232662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200041478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0427041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098329353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750170374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834850330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019788217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4285660936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515649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092281269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74602501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76035004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3983766470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326625828"/>
                    </a:ext>
                  </a:extLst>
                </a:gridCol>
                <a:gridCol w="60527">
                  <a:extLst>
                    <a:ext uri="{9D8B030D-6E8A-4147-A177-3AD203B41FA5}">
                      <a16:colId xmlns:a16="http://schemas.microsoft.com/office/drawing/2014/main" val="1073334405"/>
                    </a:ext>
                  </a:extLst>
                </a:gridCol>
              </a:tblGrid>
              <a:tr h="58620">
                <a:tc gridSpan="29">
                  <a:txBody>
                    <a:bodyPr/>
                    <a:lstStyle/>
                    <a:p>
                      <a:pPr algn="ctr" fontAlgn="ctr"/>
                      <a:r>
                        <a:rPr lang="de-DE" sz="300" u="none" strike="noStrike">
                          <a:effectLst/>
                        </a:rPr>
                        <a:t>Verlauf der monatlichen Schätzungen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6422295"/>
                  </a:ext>
                </a:extLst>
              </a:tr>
              <a:tr h="619024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400" u="none" strike="noStrike">
                          <a:effectLst/>
                        </a:rPr>
                        <a:t>EU 27 - Hafer  (2023/24)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© Werner Schmid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64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299898945"/>
                  </a:ext>
                </a:extLst>
              </a:tr>
              <a:tr h="29544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Erzeugung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2050883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744800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98406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530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63138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522704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996164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73202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88128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Binnenverbrauch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731652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418795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147922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850028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632187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663065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04619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76339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4425918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Exporte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9876890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58743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211746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00321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6280481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661551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02974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753542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2925621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Importe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193569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454322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883915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97635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277112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727267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345924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383546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8236416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Endbestände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2818205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244455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22443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24094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67451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3249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766818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732701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1105403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stock-to-use-ratio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334183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35463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81304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72774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21133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31031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317054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9280082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Selbstversorgungsgrad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6703515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200" u="none" strike="noStrike">
                          <a:effectLst/>
                        </a:rPr>
                        <a:t>Stand: 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802076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009377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44200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365609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947631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227937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Feb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Apr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Mai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Jun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Jul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Aug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Sep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Okt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Nov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Dez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Jan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Feb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Mrz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Apr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Mai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Jun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Jul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Aug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Sep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Okt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Nov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Dez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Jan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Feb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/>
                      <a:r>
                        <a:rPr lang="de-DE" sz="200" u="none" strike="noStrike">
                          <a:effectLst/>
                        </a:rPr>
                        <a:t>Mrz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244227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248262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/>
                      <a:r>
                        <a:rPr lang="de-DE" sz="200" u="none" strike="noStrike" dirty="0">
                          <a:effectLst/>
                        </a:rPr>
                        <a:t> </a:t>
                      </a:r>
                      <a:endParaRPr lang="de-DE" sz="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209669"/>
                  </a:ext>
                </a:extLst>
              </a:tr>
            </a:tbl>
          </a:graphicData>
        </a:graphic>
      </p:graphicFrame>
      <p:graphicFrame>
        <p:nvGraphicFramePr>
          <p:cNvPr id="8" name="Diagramm 7"/>
          <p:cNvGraphicFramePr/>
          <p:nvPr/>
        </p:nvGraphicFramePr>
        <p:xfrm>
          <a:off x="11534775" y="-37147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Diagramm 8"/>
          <p:cNvGraphicFramePr>
            <a:graphicFrameLocks/>
          </p:cNvGraphicFramePr>
          <p:nvPr/>
        </p:nvGraphicFramePr>
        <p:xfrm>
          <a:off x="11534775" y="185737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Diagramm 9"/>
          <p:cNvGraphicFramePr>
            <a:graphicFrameLocks/>
          </p:cNvGraphicFramePr>
          <p:nvPr/>
        </p:nvGraphicFramePr>
        <p:xfrm>
          <a:off x="11534775" y="408622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Diagramm 10"/>
          <p:cNvGraphicFramePr>
            <a:graphicFrameLocks/>
          </p:cNvGraphicFramePr>
          <p:nvPr/>
        </p:nvGraphicFramePr>
        <p:xfrm>
          <a:off x="11534775" y="854392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Diagramm 11"/>
          <p:cNvGraphicFramePr>
            <a:graphicFrameLocks/>
          </p:cNvGraphicFramePr>
          <p:nvPr/>
        </p:nvGraphicFramePr>
        <p:xfrm>
          <a:off x="11534775" y="10772775"/>
          <a:ext cx="11925300" cy="198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3" name="Diagramm 12"/>
          <p:cNvGraphicFramePr>
            <a:graphicFrameLocks/>
          </p:cNvGraphicFramePr>
          <p:nvPr/>
        </p:nvGraphicFramePr>
        <p:xfrm>
          <a:off x="11534775" y="12753975"/>
          <a:ext cx="11925300" cy="198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4" name="Diagramm 13"/>
          <p:cNvGraphicFramePr>
            <a:graphicFrameLocks/>
          </p:cNvGraphicFramePr>
          <p:nvPr/>
        </p:nvGraphicFramePr>
        <p:xfrm>
          <a:off x="11534775" y="6315075"/>
          <a:ext cx="11925300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7" name="Abgerundetes Rechteck 16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DE1F3FF0-2F7F-D34B-3E9B-2F94CB83D7F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704447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49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/>
          </a:p>
          <a:p>
            <a:r>
              <a:rPr lang="de-DE" sz="4800" b="1" dirty="0"/>
              <a:t>2024/25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561B47C1-22FE-CFE4-604D-1F9804AFDBC5}"/>
              </a:ext>
            </a:extLst>
          </p:cNvPr>
          <p:cNvGraphicFramePr>
            <a:graphicFrameLocks noGrp="1"/>
          </p:cNvGraphicFramePr>
          <p:nvPr/>
        </p:nvGraphicFramePr>
        <p:xfrm>
          <a:off x="-14736763" y="-8320088"/>
          <a:ext cx="1864094" cy="53757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1590">
                  <a:extLst>
                    <a:ext uri="{9D8B030D-6E8A-4147-A177-3AD203B41FA5}">
                      <a16:colId xmlns:a16="http://schemas.microsoft.com/office/drawing/2014/main" val="2513519445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4174112696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2603145500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2620385911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3645587626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974541751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257325810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433027146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3712285371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55922281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3237827806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417308928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4289628440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3122838966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051988932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950707014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718217618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884241818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3608496826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4026310458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968464009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2689960287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2686897230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4080285280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2254892503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2488535925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643067570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2764289349"/>
                    </a:ext>
                  </a:extLst>
                </a:gridCol>
                <a:gridCol w="61518">
                  <a:extLst>
                    <a:ext uri="{9D8B030D-6E8A-4147-A177-3AD203B41FA5}">
                      <a16:colId xmlns:a16="http://schemas.microsoft.com/office/drawing/2014/main" val="1796190785"/>
                    </a:ext>
                  </a:extLst>
                </a:gridCol>
              </a:tblGrid>
              <a:tr h="58620">
                <a:tc gridSpan="29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Verlauf der monatlichen Schätzungen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7281543"/>
                  </a:ext>
                </a:extLst>
              </a:tr>
              <a:tr h="619024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EU 27 - Hafer  (2023/24)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400" u="none" strike="noStrike">
                          <a:effectLst/>
                        </a:rPr>
                        <a:t> </a:t>
                      </a:r>
                      <a:endParaRPr lang="de-DE" sz="4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© Werner Schmid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64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1346237"/>
                  </a:ext>
                </a:extLst>
              </a:tr>
              <a:tr h="29544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Erzeugung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479350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Stand: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67580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1409141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167518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714873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120931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44808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67038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1325006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Binnenverbrauch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6812171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Stand: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199879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66498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43224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398435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21960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67341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129516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1853320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Exporte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3324291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Stand: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835338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44034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991180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6037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507021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88726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497811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3406776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Importe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760025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Stand: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486907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203195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383542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56888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3411176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219823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973385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278347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 Mio.t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Endbestände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7248476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Stand: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72501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41897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81458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44091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8641849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651280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79005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365774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stock-to-use-ratio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7933246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Stand: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40381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81796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375505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553571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898561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8332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5091294"/>
                  </a:ext>
                </a:extLst>
              </a:tr>
              <a:tr h="187583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Selbstversorgungsgrad 2023/24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300" u="none" strike="noStrike">
                          <a:effectLst/>
                        </a:rPr>
                        <a:t> </a:t>
                      </a:r>
                      <a:endParaRPr lang="de-DE" sz="3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Quelle: EU-Kommission, eigene Berechnungen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0334498"/>
                  </a:ext>
                </a:extLst>
              </a:tr>
              <a:tr h="4689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Stand: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934347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3427780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2582793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4001717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0870222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79460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Feb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Mrz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Apr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Mai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Jun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Jul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Aug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Sep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Okt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Nov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23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Jan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Feb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Mrz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Apr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Mai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Jun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Jul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Aug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Sep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Okt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Nov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 24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Jan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Feb 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Dez.25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309378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>
                          <a:effectLst/>
                        </a:rPr>
                        <a:t> </a:t>
                      </a:r>
                      <a:endParaRPr lang="de-DE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2128265"/>
                  </a:ext>
                </a:extLst>
              </a:tr>
              <a:tr h="39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200" u="none" strike="noStrike" dirty="0">
                          <a:effectLst/>
                        </a:rPr>
                        <a:t> </a:t>
                      </a:r>
                      <a:endParaRPr lang="de-DE" sz="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852630"/>
                  </a:ext>
                </a:extLst>
              </a:tr>
            </a:tbl>
          </a:graphicData>
        </a:graphic>
      </p:graphicFrame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00000000-0008-0000-0700-000004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9356175"/>
              </p:ext>
            </p:extLst>
          </p:nvPr>
        </p:nvGraphicFramePr>
        <p:xfrm>
          <a:off x="11628438" y="-623888"/>
          <a:ext cx="12252325" cy="2332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Diagramm 7">
            <a:extLst>
              <a:ext uri="{FF2B5EF4-FFF2-40B4-BE49-F238E27FC236}">
                <a16:creationId xmlns:a16="http://schemas.microsoft.com/office/drawing/2014/main" id="{00000000-0008-0000-0700-000007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6171209"/>
              </p:ext>
            </p:extLst>
          </p:nvPr>
        </p:nvGraphicFramePr>
        <p:xfrm>
          <a:off x="11628438" y="1708150"/>
          <a:ext cx="12252325" cy="2332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00000000-0008-0000-0700-000008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0340721"/>
              </p:ext>
            </p:extLst>
          </p:nvPr>
        </p:nvGraphicFramePr>
        <p:xfrm>
          <a:off x="11628438" y="4040188"/>
          <a:ext cx="12252325" cy="233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Diagramm 9">
            <a:extLst>
              <a:ext uri="{FF2B5EF4-FFF2-40B4-BE49-F238E27FC236}">
                <a16:creationId xmlns:a16="http://schemas.microsoft.com/office/drawing/2014/main" id="{00000000-0008-0000-0700-000009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499629"/>
              </p:ext>
            </p:extLst>
          </p:nvPr>
        </p:nvGraphicFramePr>
        <p:xfrm>
          <a:off x="11628438" y="8702675"/>
          <a:ext cx="12252325" cy="2332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1" name="Diagramm 10">
            <a:extLst>
              <a:ext uri="{FF2B5EF4-FFF2-40B4-BE49-F238E27FC236}">
                <a16:creationId xmlns:a16="http://schemas.microsoft.com/office/drawing/2014/main" id="{00000000-0008-0000-0700-00000A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2830273"/>
              </p:ext>
            </p:extLst>
          </p:nvPr>
        </p:nvGraphicFramePr>
        <p:xfrm>
          <a:off x="11628438" y="11034713"/>
          <a:ext cx="12252325" cy="2073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2" name="Diagramm 11">
            <a:extLst>
              <a:ext uri="{FF2B5EF4-FFF2-40B4-BE49-F238E27FC236}">
                <a16:creationId xmlns:a16="http://schemas.microsoft.com/office/drawing/2014/main" id="{00000000-0008-0000-0700-00000B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6397322"/>
              </p:ext>
            </p:extLst>
          </p:nvPr>
        </p:nvGraphicFramePr>
        <p:xfrm>
          <a:off x="11628438" y="13107988"/>
          <a:ext cx="12252325" cy="2071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3" name="Diagramm 12">
            <a:extLst>
              <a:ext uri="{FF2B5EF4-FFF2-40B4-BE49-F238E27FC236}">
                <a16:creationId xmlns:a16="http://schemas.microsoft.com/office/drawing/2014/main" id="{00000000-0008-0000-0700-00000C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1334483"/>
              </p:ext>
            </p:extLst>
          </p:nvPr>
        </p:nvGraphicFramePr>
        <p:xfrm>
          <a:off x="11628438" y="6370638"/>
          <a:ext cx="12252325" cy="2332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pic>
        <p:nvPicPr>
          <p:cNvPr id="15" name="Grafik 14">
            <a:extLst>
              <a:ext uri="{FF2B5EF4-FFF2-40B4-BE49-F238E27FC236}">
                <a16:creationId xmlns:a16="http://schemas.microsoft.com/office/drawing/2014/main" id="{9A3C5D60-A3D5-DDF5-3B7D-8D5CC00BE48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933278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50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203340" y="900000"/>
            <a:ext cx="31928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>
                <a:solidFill>
                  <a:srgbClr val="0000FF"/>
                </a:solidFill>
              </a:rPr>
              <a:t>Hafer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Flächen &amp; Erträge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02C77268-B3E5-A357-11DC-799629B86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31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65533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51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0" y="900000"/>
            <a:ext cx="2210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800" b="1" dirty="0" err="1">
                <a:solidFill>
                  <a:srgbClr val="0000FF"/>
                </a:solidFill>
              </a:rPr>
              <a:t>Triticale</a:t>
            </a:r>
            <a:endParaRPr lang="de-DE" sz="4800" b="1" dirty="0">
              <a:solidFill>
                <a:srgbClr val="0000FF"/>
              </a:solidFill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0C1A2F86-2B04-7B82-2F28-6266FFE71C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" y="2520000"/>
            <a:ext cx="9000000" cy="323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16781"/>
      </p:ext>
    </p:extLst>
  </p:cSld>
  <p:clrMapOvr>
    <a:masterClrMapping/>
  </p:clrMapOvr>
  <p:transition spd="slow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52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FF0000"/>
              </a:solidFill>
            </a:endParaRPr>
          </a:p>
          <a:p>
            <a:r>
              <a:rPr lang="de-DE" sz="4800" b="1" dirty="0">
                <a:solidFill>
                  <a:srgbClr val="FF0000"/>
                </a:solidFill>
              </a:rPr>
              <a:t>2026/27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5901D84-2993-14F9-6D48-6547D93F2B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02923"/>
      </p:ext>
    </p:extLst>
  </p:cSld>
  <p:clrMapOvr>
    <a:masterClrMapping/>
  </p:clrMapOvr>
  <p:transition spd="slow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53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>
              <a:solidFill>
                <a:srgbClr val="0000FF"/>
              </a:solidFill>
            </a:endParaRPr>
          </a:p>
          <a:p>
            <a:r>
              <a:rPr lang="de-DE" sz="4800" b="1" dirty="0">
                <a:solidFill>
                  <a:srgbClr val="0000FF"/>
                </a:solidFill>
              </a:rPr>
              <a:t>2025/26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360000" y="4500000"/>
            <a:ext cx="1800000" cy="288032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zum Vorjahr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D336C60C-FACD-6479-A0F6-A6AA55C065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831735"/>
      </p:ext>
    </p:extLst>
  </p:cSld>
  <p:clrMapOvr>
    <a:masterClrMapping/>
  </p:clrMapOvr>
  <p:transition spd="slow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54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60000" y="2520000"/>
            <a:ext cx="288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4800" b="1" dirty="0"/>
          </a:p>
          <a:p>
            <a:r>
              <a:rPr lang="de-DE" sz="4800" b="1" dirty="0"/>
              <a:t>2024/25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47A8888-E4E3-9E08-96AE-48434ABED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000" y="108000"/>
            <a:ext cx="4788000" cy="660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285088"/>
      </p:ext>
    </p:extLst>
  </p:cSld>
  <p:clrMapOvr>
    <a:masterClrMapping/>
  </p:clrMapOvr>
  <p:transition spd="slow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EEEB-D1EE-4E47-87C0-6771D1A400F8}" type="slidenum">
              <a:rPr lang="de-DE" smtClean="0"/>
              <a:pPr/>
              <a:t>55</a:t>
            </a:fld>
            <a:endParaRPr lang="de-DE"/>
          </a:p>
        </p:txBody>
      </p:sp>
      <p:sp>
        <p:nvSpPr>
          <p:cNvPr id="6" name="Abgerundetes Rechteck 5">
            <a:hlinkClick r:id="rId2" action="ppaction://hlinksldjump"/>
          </p:cNvPr>
          <p:cNvSpPr/>
          <p:nvPr/>
        </p:nvSpPr>
        <p:spPr>
          <a:xfrm>
            <a:off x="36000" y="36000"/>
            <a:ext cx="936000" cy="43200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80000">
                <a:schemeClr val="bg1"/>
              </a:gs>
              <a:gs pos="90000">
                <a:srgbClr val="FF0000"/>
              </a:gs>
              <a:gs pos="100000">
                <a:schemeClr val="bg1">
                  <a:lumMod val="65000"/>
                </a:schemeClr>
              </a:gs>
            </a:gsLst>
            <a:path path="rect">
              <a:fillToRect l="50000" t="50000" r="50000" b="50000"/>
            </a:path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tx1"/>
                </a:solidFill>
              </a:rPr>
              <a:t>&gt;&gt;&gt;  </a:t>
            </a:r>
            <a:r>
              <a:rPr lang="de-DE" sz="1100" dirty="0">
                <a:solidFill>
                  <a:schemeClr val="tx1"/>
                </a:solidFill>
                <a:hlinkClick r:id="rId2" action="ppaction://hlinksldjump"/>
              </a:rPr>
              <a:t>zum</a:t>
            </a:r>
            <a:br>
              <a:rPr lang="de-DE" sz="1100" dirty="0">
                <a:solidFill>
                  <a:schemeClr val="tx1"/>
                </a:solidFill>
              </a:rPr>
            </a:br>
            <a:r>
              <a:rPr lang="de-DE" sz="1100" dirty="0">
                <a:solidFill>
                  <a:schemeClr val="tx1"/>
                </a:solidFill>
              </a:rPr>
              <a:t>Hauptmenü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203340" y="900000"/>
            <a:ext cx="31928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800" b="1" dirty="0" err="1">
                <a:solidFill>
                  <a:srgbClr val="0000FF"/>
                </a:solidFill>
              </a:rPr>
              <a:t>Triticale</a:t>
            </a:r>
            <a:br>
              <a:rPr lang="de-DE" sz="4800" b="1" dirty="0">
                <a:solidFill>
                  <a:srgbClr val="0000FF"/>
                </a:solidFill>
              </a:rPr>
            </a:br>
            <a:r>
              <a:rPr lang="de-DE" sz="3200" b="1" dirty="0">
                <a:solidFill>
                  <a:srgbClr val="0000FF"/>
                </a:solidFill>
              </a:rPr>
              <a:t>Flächen &amp; Erträge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0" y="26280000"/>
            <a:ext cx="9000000" cy="3510209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72CEF16-8FA2-9E92-5B5A-8CCECD53D2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0" y="2520000"/>
            <a:ext cx="9000000" cy="31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919362"/>
      </p:ext>
    </p:extLst>
  </p:cSld>
  <p:clrMapOvr>
    <a:masterClrMapping/>
  </p:clrMapOvr>
  <p:transition spd="slow">
    <p:wipe dir="r"/>
  </p:transition>
</p:sld>
</file>

<file path=ppt/theme/theme1.xml><?xml version="1.0" encoding="utf-8"?>
<a:theme xmlns:a="http://schemas.openxmlformats.org/drawingml/2006/main" name="Larissa">
  <a:themeElements>
    <a:clrScheme name="Benutzerdefiniert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400" b="1" dirty="0" smtClean="0">
            <a:solidFill>
              <a:srgbClr val="FF0000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8210</Words>
  <Application>Microsoft Office PowerPoint</Application>
  <PresentationFormat>Bildschirmpräsentation (4:3)</PresentationFormat>
  <Paragraphs>7105</Paragraphs>
  <Slides>55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55</vt:i4>
      </vt:variant>
    </vt:vector>
  </HeadingPairs>
  <TitlesOfParts>
    <vt:vector size="59" baseType="lpstr">
      <vt:lpstr>Arial</vt:lpstr>
      <vt:lpstr>Calibri</vt:lpstr>
      <vt:lpstr>Wingdings</vt:lpstr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LGL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Schmid, Werner (LEL)</dc:creator>
  <cp:lastModifiedBy>Werner Schmid</cp:lastModifiedBy>
  <cp:revision>1636</cp:revision>
  <cp:lastPrinted>2026-03-12T06:28:28Z</cp:lastPrinted>
  <dcterms:created xsi:type="dcterms:W3CDTF">2019-08-22T11:48:22Z</dcterms:created>
  <dcterms:modified xsi:type="dcterms:W3CDTF">2026-11-02T17:26:08Z</dcterms:modified>
</cp:coreProperties>
</file>