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sldIdLst>
    <p:sldId id="347" r:id="rId2"/>
    <p:sldId id="256" r:id="rId3"/>
    <p:sldId id="348" r:id="rId4"/>
    <p:sldId id="386" r:id="rId5"/>
    <p:sldId id="349" r:id="rId6"/>
    <p:sldId id="394" r:id="rId7"/>
    <p:sldId id="395" r:id="rId8"/>
    <p:sldId id="350" r:id="rId9"/>
    <p:sldId id="351" r:id="rId10"/>
    <p:sldId id="353" r:id="rId11"/>
    <p:sldId id="354" r:id="rId12"/>
    <p:sldId id="352" r:id="rId13"/>
    <p:sldId id="396" r:id="rId14"/>
    <p:sldId id="355" r:id="rId15"/>
    <p:sldId id="356" r:id="rId16"/>
    <p:sldId id="397" r:id="rId17"/>
    <p:sldId id="388" r:id="rId18"/>
    <p:sldId id="368" r:id="rId19"/>
    <p:sldId id="369" r:id="rId20"/>
    <p:sldId id="370" r:id="rId21"/>
    <p:sldId id="372" r:id="rId22"/>
    <p:sldId id="398" r:id="rId23"/>
    <p:sldId id="357" r:id="rId24"/>
    <p:sldId id="358" r:id="rId25"/>
    <p:sldId id="399" r:id="rId26"/>
    <p:sldId id="389" r:id="rId27"/>
    <p:sldId id="373" r:id="rId28"/>
    <p:sldId id="385" r:id="rId29"/>
    <p:sldId id="375" r:id="rId30"/>
    <p:sldId id="377" r:id="rId31"/>
    <p:sldId id="400" r:id="rId32"/>
    <p:sldId id="359" r:id="rId33"/>
    <p:sldId id="360" r:id="rId34"/>
    <p:sldId id="401" r:id="rId35"/>
    <p:sldId id="390" r:id="rId36"/>
    <p:sldId id="378" r:id="rId37"/>
    <p:sldId id="379" r:id="rId38"/>
    <p:sldId id="380" r:id="rId39"/>
    <p:sldId id="382" r:id="rId40"/>
    <p:sldId id="402" r:id="rId41"/>
    <p:sldId id="361" r:id="rId42"/>
    <p:sldId id="362" r:id="rId43"/>
    <p:sldId id="403" r:id="rId44"/>
    <p:sldId id="391" r:id="rId45"/>
    <p:sldId id="406" r:id="rId46"/>
    <p:sldId id="363" r:id="rId47"/>
    <p:sldId id="364" r:id="rId48"/>
    <p:sldId id="404" r:id="rId49"/>
    <p:sldId id="392" r:id="rId50"/>
    <p:sldId id="407" r:id="rId51"/>
    <p:sldId id="365" r:id="rId52"/>
    <p:sldId id="366" r:id="rId53"/>
    <p:sldId id="405" r:id="rId54"/>
    <p:sldId id="393" r:id="rId55"/>
    <p:sldId id="408" r:id="rId56"/>
  </p:sldIdLst>
  <p:sldSz cx="9144000" cy="6858000" type="screen4x3"/>
  <p:notesSz cx="6886575" cy="1001712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00FF"/>
    <a:srgbClr val="ED9FFF"/>
    <a:srgbClr val="FFCD9B"/>
    <a:srgbClr val="FFFF99"/>
    <a:srgbClr val="00FF00"/>
    <a:srgbClr val="FFBEFF"/>
    <a:srgbClr val="FFC1FF"/>
    <a:srgbClr val="FF99FF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08" autoAdjust="0"/>
    <p:restoredTop sz="96395" autoAdjust="0"/>
  </p:normalViewPr>
  <p:slideViewPr>
    <p:cSldViewPr>
      <p:cViewPr varScale="1">
        <p:scale>
          <a:sx n="95" d="100"/>
          <a:sy n="95" d="100"/>
        </p:scale>
        <p:origin x="110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laus\ws\0_C_LEL_Lw_H_WS\000_A_MARKTFOLIEN\ws_Folien\ws1_Getreide\ws10002_Getreide_Bilanz_EU\000a_ws_Getreide_Handbilanz_EU27_ALLE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\\bk.bwl.net\LEL\Users\SchmidWe\HOME\000_A_MARKTFOLIEN\ws_Folien\ws1_Getreide\ws10002_Getreide_Bilanz_EU\000a_ws_Getreide_Handbilanz_EU27_ALLE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\\bk.bwl.net\LEL\Users\SchmidWe\HOME\000_A_MARKTFOLIEN\ws_Folien\ws1_Getreide\ws10002_Getreide_Bilanz_EU\000a_ws_Getreide_Handbilanz_EU27_ALLE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\\bk.bwl.net\LEL\Users\SchmidWe\HOME\000_A_MARKTFOLIEN\ws_Folien\ws1_Getreide\ws10002_Getreide_Bilanz_EU\000a_ws_Getreide_Handbilanz_EU27_ALLE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\\bk.bwl.net\LEL\Users\SchmidWe\HOME\000_A_MARKTFOLIEN\ws_Folien\ws1_Getreide\ws10002_Getreide_Bilanz_EU\000a_ws_Getreide_Handbilanz_EU27_ALLE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\\bk.bwl.net\LEL\Users\SchmidWe\HOME\000_A_MARKTFOLIEN\ws_Folien\ws1_Getreide\ws10002_Getreide_Bilanz_EU\000a_ws_Getreide_Handbilanz_EU27_ALLE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\\bk.bwl.net\LEL\Users\SchmidWe\HOME\000_A_MARKTFOLIEN\ws_Folien\ws1_Getreide\ws10002_Getreide_Bilanz_EU\000a_ws_Getreide_Handbilanz_EU27_ALLE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\\bk.bwl.net\LEL\Users\SchmidWe\HOME\000_A_MARKTFOLIEN\ws_Folien\ws1_Getreide\ws10002_Getreide_Bilanz_EU\000a_ws_Getreide_Handbilanz_EU27_ALLE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\\bk.bwl.net\LEL\Users\SchmidWe\HOME\000_A_MARKTFOLIEN\ws_Folien\ws1_Getreide\ws10002_Getreide_Bilanz_EU\000a_ws_Getreide_Handbilanz_EU27_ALLE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\\bk.bwl.net\LEL\Users\SchmidWe\HOME\000_A_MARKTFOLIEN\ws_Folien\ws1_Getreide\ws10002_Getreide_Bilanz_EU\000a_ws_Getreide_Handbilanz_EU27_ALLE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\\bk.bwl.net\LEL\Users\SchmidWe\HOME\000_A_MARKTFOLIEN\ws_Folien\ws1_Getreide\ws10002_Getreide_Bilanz_EU\000a_ws_Getreide_Handbilanz_EU27_ALLE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laus\ws\0_C_LEL_Lw_H_WS\000_A_MARKTFOLIEN\ws_Folien\ws1_Getreide\ws10002_Getreide_Bilanz_EU\000a_ws_Getreide_Handbilanz_EU27_ALLE.xlsx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\\bk.bwl.net\LEL\Users\SchmidWe\HOME\000_A_MARKTFOLIEN\ws_Folien\ws1_Getreide\ws10002_Getreide_Bilanz_EU\000a_ws_Getreide_Handbilanz_EU27_ALLE.xlsx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\\bk.bwl.net\LEL\Users\SchmidWe\HOME\000_A_MARKTFOLIEN\ws_Folien\ws1_Getreide\ws10002_Getreide_Bilanz_EU\000a_ws_Getreide_Handbilanz_EU27_ALLE.xlsx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laus\ws\0_C_LEL_Lw_H_WS\000_A_MARKTFOLIEN\ws_Folien\ws1_Getreide\ws10002_Getreide_Bilanz_EU\000a_ws_Getreide_Handbilanz_EU27_ALLE.xlsx" TargetMode="Externa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laus\ws\0_C_LEL_Lw_H_WS\000_A_MARKTFOLIEN\ws_Folien\ws1_Getreide\ws10002_Getreide_Bilanz_EU\000a_ws_Getreide_Handbilanz_EU27_ALLE.xlsx" TargetMode="Externa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laus\ws\0_C_LEL_Lw_H_WS\000_A_MARKTFOLIEN\ws_Folien\ws1_Getreide\ws10002_Getreide_Bilanz_EU\000a_ws_Getreide_Handbilanz_EU27_ALLE.xlsx" TargetMode="External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laus\ws\0_C_LEL_Lw_H_WS\000_A_MARKTFOLIEN\ws_Folien\ws1_Getreide\ws10002_Getreide_Bilanz_EU\000a_ws_Getreide_Handbilanz_EU27_ALLE.xlsx" TargetMode="External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laus\ws\0_C_LEL_Lw_H_WS\000_A_MARKTFOLIEN\ws_Folien\ws1_Getreide\ws10002_Getreide_Bilanz_EU\000a_ws_Getreide_Handbilanz_EU27_ALLE.xlsx" TargetMode="External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laus\ws\0_C_LEL_Lw_H_WS\000_A_MARKTFOLIEN\ws_Folien\ws1_Getreide\ws10002_Getreide_Bilanz_EU\000a_ws_Getreide_Handbilanz_EU27_ALLE.xlsx" TargetMode="External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laus\ws\0_C_LEL_Lw_H_WS\000_A_MARKTFOLIEN\ws_Folien\ws1_Getreide\ws10002_Getreide_Bilanz_EU\000a_ws_Getreide_Handbilanz_EU27_ALLE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laus\ws\0_C_LEL_Lw_H_WS\000_A_MARKTFOLIEN\ws_Folien\ws1_Getreide\ws10002_Getreide_Bilanz_EU\000a_ws_Getreide_Handbilanz_EU27_ALLE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laus\ws\0_C_LEL_Lw_H_WS\000_A_MARKTFOLIEN\ws_Folien\ws1_Getreide\ws10002_Getreide_Bilanz_EU\000a_ws_Getreide_Handbilanz_EU27_ALLE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laus\ws\0_C_LEL_Lw_H_WS\000_A_MARKTFOLIEN\ws_Folien\ws1_Getreide\ws10002_Getreide_Bilanz_EU\000a_ws_Getreide_Handbilanz_EU27_ALLE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laus\ws\0_C_LEL_Lw_H_WS\000_A_MARKTFOLIEN\ws_Folien\ws1_Getreide\ws10002_Getreide_Bilanz_EU\000a_ws_Getreide_Handbilanz_EU27_ALLE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laus\ws\0_C_LEL_Lw_H_WS\000_A_MARKTFOLIEN\ws_Folien\ws1_Getreide\ws10002_Getreide_Bilanz_EU\000a_ws_Getreide_Handbilanz_EU27_ALLE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bk.bwl.net\LEL\Users\SchmidWe\HOME\000_A_MARKTFOLIEN\ws_Folien\ws1_Getreide\ws10002_Getreide_Bilanz_EU\000a_ws_Getreide_Handbilanz_EU27_ALLE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\\bk.bwl.net\LEL\Users\SchmidWe\HOME\000_A_MARKTFOLIEN\ws_Folien\ws1_Getreide\ws10002_Getreide_Bilanz_EU\000a_ws_Getreide_Handbilanz_EU27_ALL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747966421552684E-2"/>
          <c:y val="0.22206519056912755"/>
          <c:w val="0.87068610433280502"/>
          <c:h val="0.66482760167799537"/>
        </c:manualLayout>
      </c:layout>
      <c:lineChart>
        <c:grouping val="standard"/>
        <c:varyColors val="0"/>
        <c:ser>
          <c:idx val="0"/>
          <c:order val="0"/>
          <c:tx>
            <c:strRef>
              <c:f>Verlauf_Schätzungen!$C$38</c:f>
              <c:strCache>
                <c:ptCount val="1"/>
                <c:pt idx="0">
                  <c:v>Produktion</c:v>
                </c:pt>
              </c:strCache>
            </c:strRef>
          </c:tx>
          <c:spPr>
            <a:ln w="63500">
              <a:solidFill>
                <a:srgbClr val="0000FF"/>
              </a:solidFill>
            </a:ln>
          </c:spPr>
          <c:marker>
            <c:symbol val="diamond"/>
            <c:size val="15"/>
            <c:spPr>
              <a:solidFill>
                <a:srgbClr val="FFFF00"/>
              </a:solidFill>
            </c:spPr>
          </c:marker>
          <c:dLbls>
            <c:spPr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c:spPr>
            <c:txPr>
              <a:bodyPr rot="-5400000" vert="horz"/>
              <a:lstStyle/>
              <a:p>
                <a:pPr>
                  <a:defRPr sz="1800" b="1"/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Verlauf_Schätzungen!$H$37:$AG$37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45992</c:v>
                </c:pt>
              </c:strCache>
            </c:strRef>
          </c:cat>
          <c:val>
            <c:numRef>
              <c:f>Verlauf_Schätzungen!$H$38:$AG$38</c:f>
              <c:numCache>
                <c:formatCode>#,##0.0;[Red]\-\ #,##0.0;[White]#,##0.0</c:formatCode>
                <c:ptCount val="26"/>
                <c:pt idx="0">
                  <c:v>#N/A</c:v>
                </c:pt>
                <c:pt idx="1">
                  <c:v>10.816000000000001</c:v>
                </c:pt>
                <c:pt idx="2">
                  <c:v>10.839</c:v>
                </c:pt>
                <c:pt idx="3">
                  <c:v>10.683</c:v>
                </c:pt>
                <c:pt idx="4">
                  <c:v>11.105</c:v>
                </c:pt>
                <c:pt idx="5">
                  <c:v>10.994999999999999</c:v>
                </c:pt>
                <c:pt idx="6">
                  <c:v>11.000999999999999</c:v>
                </c:pt>
                <c:pt idx="7">
                  <c:v>11.058</c:v>
                </c:pt>
                <c:pt idx="8">
                  <c:v>10.99</c:v>
                </c:pt>
                <c:pt idx="9">
                  <c:v>10.968999999999999</c:v>
                </c:pt>
                <c:pt idx="10">
                  <c:v>10.984999999999999</c:v>
                </c:pt>
                <c:pt idx="11">
                  <c:v>11.052</c:v>
                </c:pt>
                <c:pt idx="12">
                  <c:v>11.009</c:v>
                </c:pt>
                <c:pt idx="13">
                  <c:v>11.009</c:v>
                </c:pt>
                <c:pt idx="14">
                  <c:v>11.009</c:v>
                </c:pt>
                <c:pt idx="15">
                  <c:v>10.941000000000001</c:v>
                </c:pt>
                <c:pt idx="16">
                  <c:v>10.941000000000001</c:v>
                </c:pt>
                <c:pt idx="17">
                  <c:v>10.941000000000001</c:v>
                </c:pt>
                <c:pt idx="18">
                  <c:v>10.941000000000001</c:v>
                </c:pt>
                <c:pt idx="19">
                  <c:v>10.941000000000001</c:v>
                </c:pt>
                <c:pt idx="20">
                  <c:v>10.824999999999999</c:v>
                </c:pt>
                <c:pt idx="21">
                  <c:v>10.75</c:v>
                </c:pt>
                <c:pt idx="22">
                  <c:v>10.75</c:v>
                </c:pt>
                <c:pt idx="23">
                  <c:v>10.75</c:v>
                </c:pt>
                <c:pt idx="24">
                  <c:v>10.75</c:v>
                </c:pt>
                <c:pt idx="25">
                  <c:v>10.75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914-468E-A176-95DAEB434D2F}"/>
            </c:ext>
          </c:extLst>
        </c:ser>
        <c:ser>
          <c:idx val="1"/>
          <c:order val="1"/>
          <c:tx>
            <c:strRef>
              <c:f>Verlauf_Schätzungen!$C$39</c:f>
              <c:strCache>
                <c:ptCount val="1"/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Verlauf_Schätzungen!$H$37:$AG$37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45992</c:v>
                </c:pt>
              </c:strCache>
            </c:strRef>
          </c:cat>
          <c:val>
            <c:numRef>
              <c:f>Verlauf_Schätzungen!$H$39:$AG$39</c:f>
              <c:numCache>
                <c:formatCode>General</c:formatCode>
                <c:ptCount val="26"/>
                <c:pt idx="0" formatCode="#,##0.0;[Red]\-\ #,##0.0;[White]#,##0.0">
                  <c:v>11.610900000000001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914-468E-A176-95DAEB434D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746496"/>
        <c:axId val="156748032"/>
      </c:lineChart>
      <c:catAx>
        <c:axId val="156746496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56748032"/>
        <c:crosses val="autoZero"/>
        <c:auto val="1"/>
        <c:lblAlgn val="ctr"/>
        <c:lblOffset val="100"/>
        <c:noMultiLvlLbl val="0"/>
      </c:catAx>
      <c:valAx>
        <c:axId val="156748032"/>
        <c:scaling>
          <c:orientation val="minMax"/>
        </c:scaling>
        <c:delete val="0"/>
        <c:axPos val="l"/>
        <c:majorGridlines>
          <c:spPr>
            <a:ln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c:spPr>
        </c:majorGridlines>
        <c:numFmt formatCode="#,##0.0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/>
            </a:pPr>
            <a:endParaRPr lang="de-DE"/>
          </a:p>
        </c:txPr>
        <c:crossAx val="156746496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383302726136866E-2"/>
          <c:y val="0.22377583786444227"/>
          <c:w val="0.90658801036451908"/>
          <c:h val="0.66304162996988136"/>
        </c:manualLayout>
      </c:layout>
      <c:lineChart>
        <c:grouping val="standard"/>
        <c:varyColors val="0"/>
        <c:ser>
          <c:idx val="0"/>
          <c:order val="0"/>
          <c:tx>
            <c:strRef>
              <c:f>Verlauf_Schätzungen!$C$46</c:f>
              <c:strCache>
                <c:ptCount val="1"/>
                <c:pt idx="0">
                  <c:v>Exporte</c:v>
                </c:pt>
              </c:strCache>
            </c:strRef>
          </c:tx>
          <c:spPr>
            <a:ln w="63500">
              <a:solidFill>
                <a:schemeClr val="tx1">
                  <a:lumMod val="65000"/>
                  <a:lumOff val="35000"/>
                </a:schemeClr>
              </a:solidFill>
            </a:ln>
          </c:spPr>
          <c:marker>
            <c:symbol val="diamond"/>
            <c:size val="15"/>
            <c:spPr>
              <a:solidFill>
                <a:srgbClr val="FFFF00"/>
              </a:solidFill>
              <a:ln>
                <a:solidFill>
                  <a:srgbClr val="C00000"/>
                </a:solidFill>
              </a:ln>
            </c:spPr>
          </c:marker>
          <c:dLbls>
            <c:spPr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txPr>
              <a:bodyPr rot="-5400000" vert="horz"/>
              <a:lstStyle/>
              <a:p>
                <a:pPr>
                  <a:defRPr sz="1800" b="1"/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Verlauf_Schätzungen!$H$45:$AG$45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Verlauf_Schätzungen!$H$46:$AG$46</c:f>
              <c:numCache>
                <c:formatCode>#,##0.0;[Red]\-\ #,##0.0;[White]#,##0.0</c:formatCode>
                <c:ptCount val="26"/>
                <c:pt idx="0">
                  <c:v>#N/A</c:v>
                </c:pt>
                <c:pt idx="1">
                  <c:v>0.189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97A-44DD-91E8-FE46AE44E0AD}"/>
            </c:ext>
          </c:extLst>
        </c:ser>
        <c:ser>
          <c:idx val="1"/>
          <c:order val="1"/>
          <c:tx>
            <c:strRef>
              <c:f>Verlauf_Schätzungen!$C$47</c:f>
              <c:strCache>
                <c:ptCount val="1"/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Verlauf_Schätzungen!$H$45:$AG$45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Verlauf_Schätzungen!$H$47:$AG$47</c:f>
              <c:numCache>
                <c:formatCode>General</c:formatCode>
                <c:ptCount val="26"/>
                <c:pt idx="0" formatCode="#,##0.0;[Red]\-\ #,##0.0;[White]#,##0.0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97A-44DD-91E8-FE46AE44E0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777472"/>
        <c:axId val="156779264"/>
      </c:lineChart>
      <c:catAx>
        <c:axId val="15677747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56779264"/>
        <c:crosses val="autoZero"/>
        <c:auto val="1"/>
        <c:lblAlgn val="ctr"/>
        <c:lblOffset val="100"/>
        <c:noMultiLvlLbl val="0"/>
      </c:catAx>
      <c:valAx>
        <c:axId val="156779264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#,##0.00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/>
            </a:pPr>
            <a:endParaRPr lang="de-DE"/>
          </a:p>
        </c:txPr>
        <c:crossAx val="156777472"/>
        <c:crosses val="autoZero"/>
        <c:crossBetween val="between"/>
        <c:minorUnit val="1.0000000000000002E-2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043244195114588E-2"/>
          <c:y val="0.22217915068308769"/>
          <c:w val="0.90592781732954308"/>
          <c:h val="0.66395046772999522"/>
        </c:manualLayout>
      </c:layout>
      <c:lineChart>
        <c:grouping val="standard"/>
        <c:varyColors val="0"/>
        <c:ser>
          <c:idx val="0"/>
          <c:order val="0"/>
          <c:tx>
            <c:strRef>
              <c:f>Verlauf_Schätzungen!$C$54</c:f>
              <c:strCache>
                <c:ptCount val="1"/>
                <c:pt idx="0">
                  <c:v>Endbestand</c:v>
                </c:pt>
              </c:strCache>
            </c:strRef>
          </c:tx>
          <c:spPr>
            <a:ln w="63500">
              <a:solidFill>
                <a:srgbClr val="00B050"/>
              </a:solidFill>
            </a:ln>
          </c:spPr>
          <c:marker>
            <c:symbol val="diamond"/>
            <c:size val="15"/>
            <c:spPr>
              <a:solidFill>
                <a:srgbClr val="FFFF00"/>
              </a:solidFill>
              <a:ln w="9525">
                <a:solidFill>
                  <a:srgbClr val="00B050"/>
                </a:solidFill>
              </a:ln>
            </c:spPr>
          </c:marker>
          <c:dLbls>
            <c:numFmt formatCode="#,##0.0" sourceLinked="0"/>
            <c:spPr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>
                  <a:defRPr sz="1800" b="1"/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Verlauf_Schätzungen!$H$53:$AG$53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Verlauf_Schätzungen!$H$54:$AG$54</c:f>
              <c:numCache>
                <c:formatCode>#,##0.0;[Red]\-\ #,##0.0;[White]#,##0.0</c:formatCode>
                <c:ptCount val="26"/>
                <c:pt idx="0">
                  <c:v>#N/A</c:v>
                </c:pt>
                <c:pt idx="1">
                  <c:v>1.027000000000001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A98-49F7-B296-A98CAF75B719}"/>
            </c:ext>
          </c:extLst>
        </c:ser>
        <c:ser>
          <c:idx val="1"/>
          <c:order val="1"/>
          <c:tx>
            <c:strRef>
              <c:f>Verlauf_Schätzungen!$C$55</c:f>
              <c:strCache>
                <c:ptCount val="1"/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Verlauf_Schätzungen!$H$53:$AG$53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Verlauf_Schätzungen!$H$55:$AG$55</c:f>
              <c:numCache>
                <c:formatCode>General</c:formatCode>
                <c:ptCount val="26"/>
                <c:pt idx="0" formatCode="#,##0.0;[Red]\-\ #,##0.0;[White]#,##0.0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A98-49F7-B296-A98CAF75B7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807552"/>
        <c:axId val="156809088"/>
      </c:lineChart>
      <c:catAx>
        <c:axId val="15680755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56809088"/>
        <c:crosses val="autoZero"/>
        <c:auto val="1"/>
        <c:lblAlgn val="ctr"/>
        <c:lblOffset val="100"/>
        <c:noMultiLvlLbl val="0"/>
      </c:catAx>
      <c:valAx>
        <c:axId val="156809088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#,##0.0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/>
            </a:pPr>
            <a:endParaRPr lang="de-DE"/>
          </a:p>
        </c:txPr>
        <c:crossAx val="156807552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043244195114588E-2"/>
          <c:y val="0.24710781344639615"/>
          <c:w val="0.90592781732954308"/>
          <c:h val="0.62762568140520891"/>
        </c:manualLayout>
      </c:layout>
      <c:lineChart>
        <c:grouping val="standard"/>
        <c:varyColors val="0"/>
        <c:ser>
          <c:idx val="0"/>
          <c:order val="0"/>
          <c:tx>
            <c:strRef>
              <c:f>Verlauf_Schätzungen!$C$58</c:f>
              <c:strCache>
                <c:ptCount val="1"/>
                <c:pt idx="0">
                  <c:v>stock-to-use</c:v>
                </c:pt>
              </c:strCache>
            </c:strRef>
          </c:tx>
          <c:spPr>
            <a:ln w="63500">
              <a:solidFill>
                <a:srgbClr val="00B050"/>
              </a:solidFill>
            </a:ln>
          </c:spPr>
          <c:marker>
            <c:symbol val="circle"/>
            <c:size val="10"/>
            <c:spPr>
              <a:solidFill>
                <a:srgbClr val="66FF33"/>
              </a:solidFill>
              <a:ln w="25400">
                <a:solidFill>
                  <a:srgbClr val="00B050"/>
                </a:solidFill>
              </a:ln>
            </c:spPr>
          </c:marker>
          <c:dLbls>
            <c:spPr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txPr>
              <a:bodyPr rot="-5400000" vert="horz"/>
              <a:lstStyle/>
              <a:p>
                <a:pPr>
                  <a:defRPr sz="1800" b="1"/>
                </a:pPr>
                <a:endParaRPr lang="de-DE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Verlauf_Schätzungen!$H$57:$AG$57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Verlauf_Schätzungen!$H$58:$AG$58</c:f>
              <c:numCache>
                <c:formatCode>0.0%</c:formatCode>
                <c:ptCount val="26"/>
                <c:pt idx="0">
                  <c:v>#N/A</c:v>
                </c:pt>
                <c:pt idx="1">
                  <c:v>0.1354166666666668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1E1-458F-A5F7-9E9D8C0FA9AA}"/>
            </c:ext>
          </c:extLst>
        </c:ser>
        <c:ser>
          <c:idx val="1"/>
          <c:order val="1"/>
          <c:tx>
            <c:strRef>
              <c:f>Verlauf_Schätzungen!$C$59</c:f>
              <c:strCache>
                <c:ptCount val="1"/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Verlauf_Schätzungen!$H$57:$AG$57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Verlauf_Schätzungen!$H$59:$AG$59</c:f>
              <c:numCache>
                <c:formatCode>General</c:formatCode>
                <c:ptCount val="26"/>
                <c:pt idx="0" formatCode="0.0%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1E1-458F-A5F7-9E9D8C0FA9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807552"/>
        <c:axId val="156809088"/>
      </c:lineChart>
      <c:catAx>
        <c:axId val="15680755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56809088"/>
        <c:crosses val="autoZero"/>
        <c:auto val="1"/>
        <c:lblAlgn val="ctr"/>
        <c:lblOffset val="100"/>
        <c:noMultiLvlLbl val="0"/>
      </c:catAx>
      <c:valAx>
        <c:axId val="156809088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0%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/>
            </a:pPr>
            <a:endParaRPr lang="de-DE"/>
          </a:p>
        </c:txPr>
        <c:crossAx val="156807552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043244195114588E-2"/>
          <c:y val="0.24710781344639615"/>
          <c:w val="0.90592781732954308"/>
          <c:h val="0.62762568140520891"/>
        </c:manualLayout>
      </c:layout>
      <c:lineChart>
        <c:grouping val="standard"/>
        <c:varyColors val="0"/>
        <c:ser>
          <c:idx val="0"/>
          <c:order val="0"/>
          <c:tx>
            <c:strRef>
              <c:f>Verlauf_Schätzungen!$C$62</c:f>
              <c:strCache>
                <c:ptCount val="1"/>
                <c:pt idx="0">
                  <c:v>Selbstversorgungsgrad</c:v>
                </c:pt>
              </c:strCache>
            </c:strRef>
          </c:tx>
          <c:spPr>
            <a:ln w="63500">
              <a:solidFill>
                <a:srgbClr val="0000FF"/>
              </a:solidFill>
            </a:ln>
          </c:spPr>
          <c:marker>
            <c:symbol val="circle"/>
            <c:size val="10"/>
            <c:spPr>
              <a:solidFill>
                <a:srgbClr val="00FFFF"/>
              </a:solidFill>
              <a:ln w="25400">
                <a:solidFill>
                  <a:srgbClr val="0000FF"/>
                </a:solidFill>
              </a:ln>
            </c:spPr>
          </c:marker>
          <c:dLbls>
            <c:spPr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txPr>
              <a:bodyPr rot="-5400000" vert="horz"/>
              <a:lstStyle/>
              <a:p>
                <a:pPr>
                  <a:defRPr sz="1800" b="1"/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Verlauf_Schätzungen!$H$61:$AG$61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Verlauf_Schätzungen!$H$62:$AG$62</c:f>
              <c:numCache>
                <c:formatCode>0.0%</c:formatCode>
                <c:ptCount val="26"/>
                <c:pt idx="0">
                  <c:v>#N/A</c:v>
                </c:pt>
                <c:pt idx="1">
                  <c:v>1.0068565400843883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C1B-421E-84E5-92DF1070E939}"/>
            </c:ext>
          </c:extLst>
        </c:ser>
        <c:ser>
          <c:idx val="1"/>
          <c:order val="1"/>
          <c:tx>
            <c:strRef>
              <c:f>Verlauf_Schätzungen!$C$59</c:f>
              <c:strCache>
                <c:ptCount val="1"/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Verlauf_Schätzungen!$H$61:$AG$61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Verlauf_Schätzungen!$H$63:$AG$63</c:f>
              <c:numCache>
                <c:formatCode>General</c:formatCode>
                <c:ptCount val="26"/>
                <c:pt idx="0" formatCode="0.0%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C1B-421E-84E5-92DF1070E9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807552"/>
        <c:axId val="156809088"/>
      </c:lineChart>
      <c:catAx>
        <c:axId val="15680755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56809088"/>
        <c:crosses val="autoZero"/>
        <c:auto val="1"/>
        <c:lblAlgn val="ctr"/>
        <c:lblOffset val="100"/>
        <c:noMultiLvlLbl val="0"/>
      </c:catAx>
      <c:valAx>
        <c:axId val="156809088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0%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/>
            </a:pPr>
            <a:endParaRPr lang="de-DE"/>
          </a:p>
        </c:txPr>
        <c:crossAx val="156807552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383302726136866E-2"/>
          <c:y val="0.22377583786444227"/>
          <c:w val="0.90658801036451908"/>
          <c:h val="0.66304162996988136"/>
        </c:manualLayout>
      </c:layout>
      <c:lineChart>
        <c:grouping val="standard"/>
        <c:varyColors val="0"/>
        <c:ser>
          <c:idx val="0"/>
          <c:order val="0"/>
          <c:tx>
            <c:strRef>
              <c:f>Verlauf_Schätzungen!$C$50</c:f>
              <c:strCache>
                <c:ptCount val="1"/>
                <c:pt idx="0">
                  <c:v>Importe</c:v>
                </c:pt>
              </c:strCache>
            </c:strRef>
          </c:tx>
          <c:spPr>
            <a:ln w="63500">
              <a:solidFill>
                <a:schemeClr val="tx1">
                  <a:lumMod val="65000"/>
                  <a:lumOff val="35000"/>
                </a:schemeClr>
              </a:solidFill>
            </a:ln>
          </c:spPr>
          <c:marker>
            <c:symbol val="diamond"/>
            <c:size val="15"/>
            <c:spPr>
              <a:solidFill>
                <a:srgbClr val="FFFF00"/>
              </a:solidFill>
              <a:ln>
                <a:solidFill>
                  <a:srgbClr val="0000FF"/>
                </a:solidFill>
              </a:ln>
            </c:spPr>
          </c:marker>
          <c:dLbls>
            <c:spPr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txPr>
              <a:bodyPr rot="-5400000" vert="horz"/>
              <a:lstStyle/>
              <a:p>
                <a:pPr>
                  <a:defRPr sz="1800" b="1"/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Verlauf_Schätzungen!$H$49:$AG$49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Verlauf_Schätzungen!$H$50:$AG$50</c:f>
              <c:numCache>
                <c:formatCode>#,##0.0;[Red]\-\ #,##0.0;[White]#,##0.0</c:formatCode>
                <c:ptCount val="26"/>
                <c:pt idx="0">
                  <c:v>#N/A</c:v>
                </c:pt>
                <c:pt idx="1">
                  <c:v>0.161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672-40F6-A547-3A1EF22EB787}"/>
            </c:ext>
          </c:extLst>
        </c:ser>
        <c:ser>
          <c:idx val="1"/>
          <c:order val="1"/>
          <c:tx>
            <c:strRef>
              <c:f>Verlauf_Schätzungen!$C$51</c:f>
              <c:strCache>
                <c:ptCount val="1"/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Verlauf_Schätzungen!$H$49:$AG$49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Verlauf_Schätzungen!$H$51:$AG$51</c:f>
              <c:numCache>
                <c:formatCode>General</c:formatCode>
                <c:ptCount val="26"/>
                <c:pt idx="0" formatCode="#,##0.0;[Red]\-\ #,##0.0;[White]#,##0.0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672-40F6-A547-3A1EF22EB7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777472"/>
        <c:axId val="156779264"/>
      </c:lineChart>
      <c:catAx>
        <c:axId val="15677747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56779264"/>
        <c:crosses val="autoZero"/>
        <c:auto val="1"/>
        <c:lblAlgn val="ctr"/>
        <c:lblOffset val="100"/>
        <c:noMultiLvlLbl val="0"/>
      </c:catAx>
      <c:valAx>
        <c:axId val="156779264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#,##0.00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/>
            </a:pPr>
            <a:endParaRPr lang="de-DE"/>
          </a:p>
        </c:txPr>
        <c:crossAx val="156777472"/>
        <c:crosses val="autoZero"/>
        <c:crossBetween val="between"/>
        <c:minorUnit val="1.0000000000000002E-2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747966421552684E-2"/>
          <c:y val="0.22206519056912755"/>
          <c:w val="0.90263499707164707"/>
          <c:h val="0.66482760167799537"/>
        </c:manualLayout>
      </c:layout>
      <c:lineChart>
        <c:grouping val="standard"/>
        <c:varyColors val="0"/>
        <c:ser>
          <c:idx val="0"/>
          <c:order val="0"/>
          <c:tx>
            <c:strRef>
              <c:f>Verlauf_Schätzungen!$C$38</c:f>
              <c:strCache>
                <c:ptCount val="1"/>
                <c:pt idx="0">
                  <c:v>Produktion</c:v>
                </c:pt>
              </c:strCache>
            </c:strRef>
          </c:tx>
          <c:spPr>
            <a:ln w="63500">
              <a:solidFill>
                <a:srgbClr val="0000FF"/>
              </a:solidFill>
            </a:ln>
          </c:spPr>
          <c:marker>
            <c:symbol val="diamond"/>
            <c:size val="15"/>
            <c:spPr>
              <a:solidFill>
                <a:srgbClr val="FFFF00"/>
              </a:solidFill>
            </c:spPr>
          </c:marker>
          <c:dLbls>
            <c:spPr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c:spPr>
            <c:txPr>
              <a:bodyPr rot="-5400000" vert="horz"/>
              <a:lstStyle/>
              <a:p>
                <a:pPr>
                  <a:defRPr sz="1800" b="1"/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Verlauf_Schätzungen!$H$37:$AG$37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Verlauf_Schätzungen!$H$38:$AG$38</c:f>
              <c:numCache>
                <c:formatCode>#,##0.0;[Red]\-\ #,##0.0;[White]#,##0.0</c:formatCode>
                <c:ptCount val="26"/>
                <c:pt idx="0">
                  <c:v>#N/A</c:v>
                </c:pt>
                <c:pt idx="1">
                  <c:v>7.6360000000000001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065-4AA4-92A0-70D72E4CFC6E}"/>
            </c:ext>
          </c:extLst>
        </c:ser>
        <c:ser>
          <c:idx val="1"/>
          <c:order val="1"/>
          <c:tx>
            <c:strRef>
              <c:f>Verlauf_Schätzungen!$C$39</c:f>
              <c:strCache>
                <c:ptCount val="1"/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Verlauf_Schätzungen!$H$37:$AG$37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Verlauf_Schätzungen!$H$39:$AG$39</c:f>
              <c:numCache>
                <c:formatCode>General</c:formatCode>
                <c:ptCount val="26"/>
                <c:pt idx="0" formatCode="#,##0.0;[Red]\-\ #,##0.0;[White]#,##0.0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065-4AA4-92A0-70D72E4CFC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746496"/>
        <c:axId val="156748032"/>
      </c:lineChart>
      <c:catAx>
        <c:axId val="156746496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56748032"/>
        <c:crosses val="autoZero"/>
        <c:auto val="1"/>
        <c:lblAlgn val="ctr"/>
        <c:lblOffset val="100"/>
        <c:noMultiLvlLbl val="0"/>
      </c:catAx>
      <c:valAx>
        <c:axId val="156748032"/>
        <c:scaling>
          <c:orientation val="minMax"/>
        </c:scaling>
        <c:delete val="0"/>
        <c:axPos val="l"/>
        <c:majorGridlines>
          <c:spPr>
            <a:ln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c:spPr>
        </c:majorGridlines>
        <c:numFmt formatCode="#,##0.0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/>
            </a:pPr>
            <a:endParaRPr lang="de-DE"/>
          </a:p>
        </c:txPr>
        <c:crossAx val="156746496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471518536221312E-2"/>
          <c:y val="0.22418995258094862"/>
          <c:w val="0.90552229294021958"/>
          <c:h val="0.66444280034869985"/>
        </c:manualLayout>
      </c:layout>
      <c:lineChart>
        <c:grouping val="standard"/>
        <c:varyColors val="0"/>
        <c:ser>
          <c:idx val="0"/>
          <c:order val="0"/>
          <c:tx>
            <c:strRef>
              <c:f>Verlauf_Schätzungen!$C$42</c:f>
              <c:strCache>
                <c:ptCount val="1"/>
                <c:pt idx="0">
                  <c:v>Binnenverbrauch</c:v>
                </c:pt>
              </c:strCache>
            </c:strRef>
          </c:tx>
          <c:spPr>
            <a:ln w="63500">
              <a:solidFill>
                <a:srgbClr val="FF0000"/>
              </a:solidFill>
            </a:ln>
          </c:spPr>
          <c:marker>
            <c:symbol val="diamond"/>
            <c:size val="15"/>
            <c:spPr>
              <a:solidFill>
                <a:srgbClr val="FFFF00"/>
              </a:solidFill>
              <a:ln>
                <a:solidFill>
                  <a:srgbClr val="FF0000"/>
                </a:solidFill>
              </a:ln>
            </c:spPr>
          </c:marker>
          <c:dLbls>
            <c:numFmt formatCode="#,##0.0" sourceLinked="0"/>
            <c:spPr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>
                  <a:defRPr sz="1800" b="1"/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Verlauf_Schätzungen!$H$41:$AG$41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Verlauf_Schätzungen!$H$42:$AG$42</c:f>
              <c:numCache>
                <c:formatCode>#,##0.0;[Red]\-\ #,##0.0;[White]#,##0.0</c:formatCode>
                <c:ptCount val="26"/>
                <c:pt idx="0">
                  <c:v>#N/A</c:v>
                </c:pt>
                <c:pt idx="1">
                  <c:v>7.5839999999999996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071-4773-A4DB-648E2872BECB}"/>
            </c:ext>
          </c:extLst>
        </c:ser>
        <c:ser>
          <c:idx val="1"/>
          <c:order val="1"/>
          <c:tx>
            <c:strRef>
              <c:f>Verlauf_Schätzungen!$C$43</c:f>
              <c:strCache>
                <c:ptCount val="1"/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Verlauf_Schätzungen!$H$41:$AG$41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Verlauf_Schätzungen!$H$43:$AG$43</c:f>
              <c:numCache>
                <c:formatCode>General</c:formatCode>
                <c:ptCount val="26"/>
                <c:pt idx="0" formatCode="#,##0.0;[Red]\-\ #,##0.0;[White]#,##0.0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071-4773-A4DB-648E2872BE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759936"/>
        <c:axId val="156761472"/>
      </c:lineChart>
      <c:catAx>
        <c:axId val="156759936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56761472"/>
        <c:crosses val="autoZero"/>
        <c:auto val="1"/>
        <c:lblAlgn val="ctr"/>
        <c:lblOffset val="100"/>
        <c:noMultiLvlLbl val="0"/>
      </c:catAx>
      <c:valAx>
        <c:axId val="156761472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#,##0.0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/>
            </a:pPr>
            <a:endParaRPr lang="de-DE"/>
          </a:p>
        </c:txPr>
        <c:crossAx val="156759936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383302726136866E-2"/>
          <c:y val="0.22377583786444227"/>
          <c:w val="0.90658801036451908"/>
          <c:h val="0.66304162996988136"/>
        </c:manualLayout>
      </c:layout>
      <c:lineChart>
        <c:grouping val="standard"/>
        <c:varyColors val="0"/>
        <c:ser>
          <c:idx val="0"/>
          <c:order val="0"/>
          <c:tx>
            <c:strRef>
              <c:f>Verlauf_Schätzungen!$C$46</c:f>
              <c:strCache>
                <c:ptCount val="1"/>
                <c:pt idx="0">
                  <c:v>Exporte</c:v>
                </c:pt>
              </c:strCache>
            </c:strRef>
          </c:tx>
          <c:spPr>
            <a:ln w="63500">
              <a:solidFill>
                <a:schemeClr val="tx1">
                  <a:lumMod val="65000"/>
                  <a:lumOff val="35000"/>
                </a:schemeClr>
              </a:solidFill>
            </a:ln>
          </c:spPr>
          <c:marker>
            <c:symbol val="diamond"/>
            <c:size val="15"/>
            <c:spPr>
              <a:solidFill>
                <a:srgbClr val="FFFF00"/>
              </a:solidFill>
              <a:ln>
                <a:solidFill>
                  <a:srgbClr val="C00000"/>
                </a:solidFill>
              </a:ln>
            </c:spPr>
          </c:marker>
          <c:dLbls>
            <c:spPr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txPr>
              <a:bodyPr rot="-5400000" vert="horz"/>
              <a:lstStyle/>
              <a:p>
                <a:pPr>
                  <a:defRPr sz="1800" b="1"/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Verlauf_Schätzungen!$H$45:$AG$45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Verlauf_Schätzungen!$H$46:$AG$46</c:f>
              <c:numCache>
                <c:formatCode>#,##0.0;[Red]\-\ #,##0.0;[White]#,##0.0</c:formatCode>
                <c:ptCount val="26"/>
                <c:pt idx="0">
                  <c:v>#N/A</c:v>
                </c:pt>
                <c:pt idx="1">
                  <c:v>0.189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97A-44DD-91E8-FE46AE44E0AD}"/>
            </c:ext>
          </c:extLst>
        </c:ser>
        <c:ser>
          <c:idx val="1"/>
          <c:order val="1"/>
          <c:tx>
            <c:strRef>
              <c:f>Verlauf_Schätzungen!$C$47</c:f>
              <c:strCache>
                <c:ptCount val="1"/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Verlauf_Schätzungen!$H$45:$AG$45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Verlauf_Schätzungen!$H$47:$AG$47</c:f>
              <c:numCache>
                <c:formatCode>General</c:formatCode>
                <c:ptCount val="26"/>
                <c:pt idx="0" formatCode="#,##0.0;[Red]\-\ #,##0.0;[White]#,##0.0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97A-44DD-91E8-FE46AE44E0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777472"/>
        <c:axId val="156779264"/>
      </c:lineChart>
      <c:catAx>
        <c:axId val="15677747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56779264"/>
        <c:crosses val="autoZero"/>
        <c:auto val="1"/>
        <c:lblAlgn val="ctr"/>
        <c:lblOffset val="100"/>
        <c:noMultiLvlLbl val="0"/>
      </c:catAx>
      <c:valAx>
        <c:axId val="156779264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#,##0.00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/>
            </a:pPr>
            <a:endParaRPr lang="de-DE"/>
          </a:p>
        </c:txPr>
        <c:crossAx val="156777472"/>
        <c:crosses val="autoZero"/>
        <c:crossBetween val="between"/>
        <c:minorUnit val="1.0000000000000002E-2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043244195114588E-2"/>
          <c:y val="0.22217915068308769"/>
          <c:w val="0.90592781732954308"/>
          <c:h val="0.66395046772999522"/>
        </c:manualLayout>
      </c:layout>
      <c:lineChart>
        <c:grouping val="standard"/>
        <c:varyColors val="0"/>
        <c:ser>
          <c:idx val="0"/>
          <c:order val="0"/>
          <c:tx>
            <c:strRef>
              <c:f>Verlauf_Schätzungen!$C$54</c:f>
              <c:strCache>
                <c:ptCount val="1"/>
                <c:pt idx="0">
                  <c:v>Endbestand</c:v>
                </c:pt>
              </c:strCache>
            </c:strRef>
          </c:tx>
          <c:spPr>
            <a:ln w="63500">
              <a:solidFill>
                <a:srgbClr val="00B050"/>
              </a:solidFill>
            </a:ln>
          </c:spPr>
          <c:marker>
            <c:symbol val="diamond"/>
            <c:size val="15"/>
            <c:spPr>
              <a:solidFill>
                <a:srgbClr val="FFFF00"/>
              </a:solidFill>
              <a:ln w="9525">
                <a:solidFill>
                  <a:srgbClr val="00B050"/>
                </a:solidFill>
              </a:ln>
            </c:spPr>
          </c:marker>
          <c:dLbls>
            <c:numFmt formatCode="#,##0.0" sourceLinked="0"/>
            <c:spPr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>
                  <a:defRPr sz="1800" b="1"/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Verlauf_Schätzungen!$H$53:$AG$53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Verlauf_Schätzungen!$H$54:$AG$54</c:f>
              <c:numCache>
                <c:formatCode>#,##0.0;[Red]\-\ #,##0.0;[White]#,##0.0</c:formatCode>
                <c:ptCount val="26"/>
                <c:pt idx="0">
                  <c:v>#N/A</c:v>
                </c:pt>
                <c:pt idx="1">
                  <c:v>1.027000000000001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A98-49F7-B296-A98CAF75B719}"/>
            </c:ext>
          </c:extLst>
        </c:ser>
        <c:ser>
          <c:idx val="1"/>
          <c:order val="1"/>
          <c:tx>
            <c:strRef>
              <c:f>Verlauf_Schätzungen!$C$55</c:f>
              <c:strCache>
                <c:ptCount val="1"/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Verlauf_Schätzungen!$H$53:$AG$53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Verlauf_Schätzungen!$H$55:$AG$55</c:f>
              <c:numCache>
                <c:formatCode>General</c:formatCode>
                <c:ptCount val="26"/>
                <c:pt idx="0" formatCode="#,##0.0;[Red]\-\ #,##0.0;[White]#,##0.0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A98-49F7-B296-A98CAF75B7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807552"/>
        <c:axId val="156809088"/>
      </c:lineChart>
      <c:catAx>
        <c:axId val="15680755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56809088"/>
        <c:crosses val="autoZero"/>
        <c:auto val="1"/>
        <c:lblAlgn val="ctr"/>
        <c:lblOffset val="100"/>
        <c:noMultiLvlLbl val="0"/>
      </c:catAx>
      <c:valAx>
        <c:axId val="156809088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#,##0.0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/>
            </a:pPr>
            <a:endParaRPr lang="de-DE"/>
          </a:p>
        </c:txPr>
        <c:crossAx val="156807552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043244195114588E-2"/>
          <c:y val="0.24710781344639615"/>
          <c:w val="0.90592781732954308"/>
          <c:h val="0.62762568140520891"/>
        </c:manualLayout>
      </c:layout>
      <c:lineChart>
        <c:grouping val="standard"/>
        <c:varyColors val="0"/>
        <c:ser>
          <c:idx val="0"/>
          <c:order val="0"/>
          <c:tx>
            <c:strRef>
              <c:f>Verlauf_Schätzungen!$C$58</c:f>
              <c:strCache>
                <c:ptCount val="1"/>
                <c:pt idx="0">
                  <c:v>stock-to-use</c:v>
                </c:pt>
              </c:strCache>
            </c:strRef>
          </c:tx>
          <c:spPr>
            <a:ln w="63500">
              <a:solidFill>
                <a:srgbClr val="00B050"/>
              </a:solidFill>
            </a:ln>
          </c:spPr>
          <c:marker>
            <c:symbol val="circle"/>
            <c:size val="10"/>
            <c:spPr>
              <a:solidFill>
                <a:srgbClr val="66FF33"/>
              </a:solidFill>
              <a:ln w="25400">
                <a:solidFill>
                  <a:srgbClr val="00B050"/>
                </a:solidFill>
              </a:ln>
            </c:spPr>
          </c:marker>
          <c:dLbls>
            <c:spPr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txPr>
              <a:bodyPr rot="-5400000" vert="horz"/>
              <a:lstStyle/>
              <a:p>
                <a:pPr>
                  <a:defRPr sz="1800" b="1"/>
                </a:pPr>
                <a:endParaRPr lang="de-DE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Verlauf_Schätzungen!$H$57:$AG$57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Verlauf_Schätzungen!$H$58:$AG$58</c:f>
              <c:numCache>
                <c:formatCode>0.0%</c:formatCode>
                <c:ptCount val="26"/>
                <c:pt idx="0">
                  <c:v>#N/A</c:v>
                </c:pt>
                <c:pt idx="1">
                  <c:v>0.1354166666666668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1E1-458F-A5F7-9E9D8C0FA9AA}"/>
            </c:ext>
          </c:extLst>
        </c:ser>
        <c:ser>
          <c:idx val="1"/>
          <c:order val="1"/>
          <c:tx>
            <c:strRef>
              <c:f>Verlauf_Schätzungen!$C$59</c:f>
              <c:strCache>
                <c:ptCount val="1"/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Verlauf_Schätzungen!$H$57:$AG$57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Verlauf_Schätzungen!$H$59:$AG$59</c:f>
              <c:numCache>
                <c:formatCode>General</c:formatCode>
                <c:ptCount val="26"/>
                <c:pt idx="0" formatCode="0.0%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1E1-458F-A5F7-9E9D8C0FA9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807552"/>
        <c:axId val="156809088"/>
      </c:lineChart>
      <c:catAx>
        <c:axId val="15680755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56809088"/>
        <c:crosses val="autoZero"/>
        <c:auto val="1"/>
        <c:lblAlgn val="ctr"/>
        <c:lblOffset val="100"/>
        <c:noMultiLvlLbl val="0"/>
      </c:catAx>
      <c:valAx>
        <c:axId val="156809088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0%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/>
            </a:pPr>
            <a:endParaRPr lang="de-DE"/>
          </a:p>
        </c:txPr>
        <c:crossAx val="156807552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471518536221312E-2"/>
          <c:y val="0.22418995258094862"/>
          <c:w val="0.87250844842477759"/>
          <c:h val="0.66444280034869985"/>
        </c:manualLayout>
      </c:layout>
      <c:lineChart>
        <c:grouping val="standard"/>
        <c:varyColors val="0"/>
        <c:ser>
          <c:idx val="0"/>
          <c:order val="0"/>
          <c:tx>
            <c:strRef>
              <c:f>Verlauf_Schätzungen!$C$42</c:f>
              <c:strCache>
                <c:ptCount val="1"/>
                <c:pt idx="0">
                  <c:v>Binnenverbrauch</c:v>
                </c:pt>
              </c:strCache>
            </c:strRef>
          </c:tx>
          <c:spPr>
            <a:ln w="63500">
              <a:solidFill>
                <a:srgbClr val="FF0000"/>
              </a:solidFill>
            </a:ln>
          </c:spPr>
          <c:marker>
            <c:symbol val="diamond"/>
            <c:size val="15"/>
            <c:spPr>
              <a:solidFill>
                <a:srgbClr val="FFFF00"/>
              </a:solidFill>
              <a:ln>
                <a:solidFill>
                  <a:srgbClr val="FF0000"/>
                </a:solidFill>
              </a:ln>
            </c:spPr>
          </c:marker>
          <c:dLbls>
            <c:numFmt formatCode="#,##0.0" sourceLinked="0"/>
            <c:spPr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>
                  <a:defRPr sz="1800" b="1"/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Verlauf_Schätzungen!$H$41:$AG$41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45992</c:v>
                </c:pt>
              </c:strCache>
            </c:strRef>
          </c:cat>
          <c:val>
            <c:numRef>
              <c:f>Verlauf_Schätzungen!$H$42:$AG$42</c:f>
              <c:numCache>
                <c:formatCode>#,##0.0;[Red]\-\ #,##0.0;[White]#,##0.0</c:formatCode>
                <c:ptCount val="26"/>
                <c:pt idx="0">
                  <c:v>#N/A</c:v>
                </c:pt>
                <c:pt idx="1">
                  <c:v>11.561999999999999</c:v>
                </c:pt>
                <c:pt idx="2">
                  <c:v>11.061999999999999</c:v>
                </c:pt>
                <c:pt idx="3">
                  <c:v>11.061</c:v>
                </c:pt>
                <c:pt idx="4">
                  <c:v>11.064</c:v>
                </c:pt>
                <c:pt idx="5">
                  <c:v>11.063000000000001</c:v>
                </c:pt>
                <c:pt idx="6">
                  <c:v>11.063000000000001</c:v>
                </c:pt>
                <c:pt idx="7">
                  <c:v>11.063000000000001</c:v>
                </c:pt>
                <c:pt idx="8">
                  <c:v>11.063000000000001</c:v>
                </c:pt>
                <c:pt idx="9">
                  <c:v>11.063000000000001</c:v>
                </c:pt>
                <c:pt idx="10">
                  <c:v>11.063000000000001</c:v>
                </c:pt>
                <c:pt idx="11">
                  <c:v>11.063000000000001</c:v>
                </c:pt>
                <c:pt idx="12">
                  <c:v>11.063000000000001</c:v>
                </c:pt>
                <c:pt idx="13">
                  <c:v>11.063000000000001</c:v>
                </c:pt>
                <c:pt idx="14">
                  <c:v>11.063000000000001</c:v>
                </c:pt>
                <c:pt idx="15">
                  <c:v>11.063000000000001</c:v>
                </c:pt>
                <c:pt idx="16">
                  <c:v>11.063000000000001</c:v>
                </c:pt>
                <c:pt idx="17">
                  <c:v>11.063000000000001</c:v>
                </c:pt>
                <c:pt idx="18">
                  <c:v>11.063000000000001</c:v>
                </c:pt>
                <c:pt idx="19">
                  <c:v>11.063000000000001</c:v>
                </c:pt>
                <c:pt idx="20">
                  <c:v>11.061999999999999</c:v>
                </c:pt>
                <c:pt idx="21">
                  <c:v>11.061999999999999</c:v>
                </c:pt>
                <c:pt idx="22">
                  <c:v>11.061999999999999</c:v>
                </c:pt>
                <c:pt idx="23">
                  <c:v>11.061999999999999</c:v>
                </c:pt>
                <c:pt idx="24">
                  <c:v>11.061999999999999</c:v>
                </c:pt>
                <c:pt idx="25">
                  <c:v>11.061999999999999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10B-4897-9762-CCFEAFA440D8}"/>
            </c:ext>
          </c:extLst>
        </c:ser>
        <c:ser>
          <c:idx val="1"/>
          <c:order val="1"/>
          <c:tx>
            <c:strRef>
              <c:f>Verlauf_Schätzungen!$C$43</c:f>
              <c:strCache>
                <c:ptCount val="1"/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Verlauf_Schätzungen!$H$41:$AG$41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45992</c:v>
                </c:pt>
              </c:strCache>
            </c:strRef>
          </c:cat>
          <c:val>
            <c:numRef>
              <c:f>Verlauf_Schätzungen!$H$43:$AG$43</c:f>
              <c:numCache>
                <c:formatCode>General</c:formatCode>
                <c:ptCount val="26"/>
                <c:pt idx="0" formatCode="#,##0.0;[Red]\-\ #,##0.0;[White]#,##0.0">
                  <c:v>11.616150000000001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10B-4897-9762-CCFEAFA440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759936"/>
        <c:axId val="156761472"/>
      </c:lineChart>
      <c:catAx>
        <c:axId val="156759936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56761472"/>
        <c:crosses val="autoZero"/>
        <c:auto val="1"/>
        <c:lblAlgn val="ctr"/>
        <c:lblOffset val="100"/>
        <c:noMultiLvlLbl val="0"/>
      </c:catAx>
      <c:valAx>
        <c:axId val="156761472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#,##0.0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/>
            </a:pPr>
            <a:endParaRPr lang="de-DE"/>
          </a:p>
        </c:txPr>
        <c:crossAx val="156759936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043244195114588E-2"/>
          <c:y val="0.24710781344639615"/>
          <c:w val="0.90592781732954308"/>
          <c:h val="0.62762568140520891"/>
        </c:manualLayout>
      </c:layout>
      <c:lineChart>
        <c:grouping val="standard"/>
        <c:varyColors val="0"/>
        <c:ser>
          <c:idx val="0"/>
          <c:order val="0"/>
          <c:tx>
            <c:strRef>
              <c:f>Verlauf_Schätzungen!$C$62</c:f>
              <c:strCache>
                <c:ptCount val="1"/>
                <c:pt idx="0">
                  <c:v>Selbstversorgungsgrad</c:v>
                </c:pt>
              </c:strCache>
            </c:strRef>
          </c:tx>
          <c:spPr>
            <a:ln w="63500">
              <a:solidFill>
                <a:srgbClr val="0000FF"/>
              </a:solidFill>
            </a:ln>
          </c:spPr>
          <c:marker>
            <c:symbol val="circle"/>
            <c:size val="10"/>
            <c:spPr>
              <a:solidFill>
                <a:srgbClr val="00FFFF"/>
              </a:solidFill>
              <a:ln w="25400">
                <a:solidFill>
                  <a:srgbClr val="0000FF"/>
                </a:solidFill>
              </a:ln>
            </c:spPr>
          </c:marker>
          <c:dLbls>
            <c:spPr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txPr>
              <a:bodyPr rot="-5400000" vert="horz"/>
              <a:lstStyle/>
              <a:p>
                <a:pPr>
                  <a:defRPr sz="1800" b="1"/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Verlauf_Schätzungen!$H$61:$AG$61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Verlauf_Schätzungen!$H$62:$AG$62</c:f>
              <c:numCache>
                <c:formatCode>0.0%</c:formatCode>
                <c:ptCount val="26"/>
                <c:pt idx="0">
                  <c:v>#N/A</c:v>
                </c:pt>
                <c:pt idx="1">
                  <c:v>1.0068565400843883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C1B-421E-84E5-92DF1070E939}"/>
            </c:ext>
          </c:extLst>
        </c:ser>
        <c:ser>
          <c:idx val="1"/>
          <c:order val="1"/>
          <c:tx>
            <c:strRef>
              <c:f>Verlauf_Schätzungen!$C$59</c:f>
              <c:strCache>
                <c:ptCount val="1"/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Verlauf_Schätzungen!$H$61:$AG$61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Verlauf_Schätzungen!$H$63:$AG$63</c:f>
              <c:numCache>
                <c:formatCode>General</c:formatCode>
                <c:ptCount val="26"/>
                <c:pt idx="0" formatCode="0.0%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C1B-421E-84E5-92DF1070E9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807552"/>
        <c:axId val="156809088"/>
      </c:lineChart>
      <c:catAx>
        <c:axId val="15680755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56809088"/>
        <c:crosses val="autoZero"/>
        <c:auto val="1"/>
        <c:lblAlgn val="ctr"/>
        <c:lblOffset val="100"/>
        <c:noMultiLvlLbl val="0"/>
      </c:catAx>
      <c:valAx>
        <c:axId val="156809088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0%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/>
            </a:pPr>
            <a:endParaRPr lang="de-DE"/>
          </a:p>
        </c:txPr>
        <c:crossAx val="156807552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383302726136866E-2"/>
          <c:y val="0.22377583786444227"/>
          <c:w val="0.90658801036451908"/>
          <c:h val="0.66304162996988136"/>
        </c:manualLayout>
      </c:layout>
      <c:lineChart>
        <c:grouping val="standard"/>
        <c:varyColors val="0"/>
        <c:ser>
          <c:idx val="0"/>
          <c:order val="0"/>
          <c:tx>
            <c:strRef>
              <c:f>Verlauf_Schätzungen!$C$50</c:f>
              <c:strCache>
                <c:ptCount val="1"/>
                <c:pt idx="0">
                  <c:v>Importe</c:v>
                </c:pt>
              </c:strCache>
            </c:strRef>
          </c:tx>
          <c:spPr>
            <a:ln w="63500">
              <a:solidFill>
                <a:schemeClr val="tx1">
                  <a:lumMod val="65000"/>
                  <a:lumOff val="35000"/>
                </a:schemeClr>
              </a:solidFill>
            </a:ln>
          </c:spPr>
          <c:marker>
            <c:symbol val="diamond"/>
            <c:size val="15"/>
            <c:spPr>
              <a:solidFill>
                <a:srgbClr val="FFFF00"/>
              </a:solidFill>
              <a:ln>
                <a:solidFill>
                  <a:srgbClr val="0000FF"/>
                </a:solidFill>
              </a:ln>
            </c:spPr>
          </c:marker>
          <c:dLbls>
            <c:spPr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txPr>
              <a:bodyPr rot="-5400000" vert="horz"/>
              <a:lstStyle/>
              <a:p>
                <a:pPr>
                  <a:defRPr sz="1800" b="1"/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Verlauf_Schätzungen!$H$49:$AG$49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Verlauf_Schätzungen!$H$50:$AG$50</c:f>
              <c:numCache>
                <c:formatCode>#,##0.0;[Red]\-\ #,##0.0;[White]#,##0.0</c:formatCode>
                <c:ptCount val="26"/>
                <c:pt idx="0">
                  <c:v>#N/A</c:v>
                </c:pt>
                <c:pt idx="1">
                  <c:v>0.161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672-40F6-A547-3A1EF22EB787}"/>
            </c:ext>
          </c:extLst>
        </c:ser>
        <c:ser>
          <c:idx val="1"/>
          <c:order val="1"/>
          <c:tx>
            <c:strRef>
              <c:f>Verlauf_Schätzungen!$C$51</c:f>
              <c:strCache>
                <c:ptCount val="1"/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Verlauf_Schätzungen!$H$49:$AG$49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Verlauf_Schätzungen!$H$51:$AG$51</c:f>
              <c:numCache>
                <c:formatCode>General</c:formatCode>
                <c:ptCount val="26"/>
                <c:pt idx="0" formatCode="#,##0.0;[Red]\-\ #,##0.0;[White]#,##0.0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672-40F6-A547-3A1EF22EB7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777472"/>
        <c:axId val="156779264"/>
      </c:lineChart>
      <c:catAx>
        <c:axId val="15677747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56779264"/>
        <c:crosses val="autoZero"/>
        <c:auto val="1"/>
        <c:lblAlgn val="ctr"/>
        <c:lblOffset val="100"/>
        <c:noMultiLvlLbl val="0"/>
      </c:catAx>
      <c:valAx>
        <c:axId val="156779264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#,##0.00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/>
            </a:pPr>
            <a:endParaRPr lang="de-DE"/>
          </a:p>
        </c:txPr>
        <c:crossAx val="156777472"/>
        <c:crosses val="autoZero"/>
        <c:crossBetween val="between"/>
        <c:minorUnit val="1.0000000000000002E-2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747966421552684E-2"/>
          <c:y val="0.22206519056912755"/>
          <c:w val="0.87068610433280502"/>
          <c:h val="0.66482760167799537"/>
        </c:manualLayout>
      </c:layout>
      <c:lineChart>
        <c:grouping val="standard"/>
        <c:varyColors val="0"/>
        <c:ser>
          <c:idx val="0"/>
          <c:order val="0"/>
          <c:tx>
            <c:strRef>
              <c:f>Verlauf_Schätzungen!$C$38</c:f>
              <c:strCache>
                <c:ptCount val="1"/>
                <c:pt idx="0">
                  <c:v>Produktion</c:v>
                </c:pt>
              </c:strCache>
            </c:strRef>
          </c:tx>
          <c:spPr>
            <a:ln w="63500">
              <a:solidFill>
                <a:srgbClr val="0000FF"/>
              </a:solidFill>
            </a:ln>
          </c:spPr>
          <c:marker>
            <c:symbol val="diamond"/>
            <c:size val="15"/>
            <c:spPr>
              <a:solidFill>
                <a:srgbClr val="FFFF00"/>
              </a:solidFill>
            </c:spPr>
          </c:marker>
          <c:dLbls>
            <c:spPr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c:spPr>
            <c:txPr>
              <a:bodyPr rot="-5400000" vert="horz"/>
              <a:lstStyle/>
              <a:p>
                <a:pPr>
                  <a:defRPr sz="1800" b="1"/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Verlauf_Schätzungen!$H$37:$AG$37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45992</c:v>
                </c:pt>
              </c:strCache>
            </c:strRef>
          </c:cat>
          <c:val>
            <c:numRef>
              <c:f>Verlauf_Schätzungen!$H$38:$AG$38</c:f>
              <c:numCache>
                <c:formatCode>#,##0.0;[Red]\-\ #,##0.0;[White]#,##0.0</c:formatCode>
                <c:ptCount val="26"/>
                <c:pt idx="0">
                  <c:v>#N/A</c:v>
                </c:pt>
                <c:pt idx="1">
                  <c:v>10.816000000000001</c:v>
                </c:pt>
                <c:pt idx="2">
                  <c:v>10.839</c:v>
                </c:pt>
                <c:pt idx="3">
                  <c:v>10.683</c:v>
                </c:pt>
                <c:pt idx="4">
                  <c:v>11.105</c:v>
                </c:pt>
                <c:pt idx="5">
                  <c:v>10.994999999999999</c:v>
                </c:pt>
                <c:pt idx="6">
                  <c:v>11.000999999999999</c:v>
                </c:pt>
                <c:pt idx="7">
                  <c:v>11.058</c:v>
                </c:pt>
                <c:pt idx="8">
                  <c:v>10.99</c:v>
                </c:pt>
                <c:pt idx="9">
                  <c:v>10.968999999999999</c:v>
                </c:pt>
                <c:pt idx="10">
                  <c:v>10.984999999999999</c:v>
                </c:pt>
                <c:pt idx="11">
                  <c:v>11.052</c:v>
                </c:pt>
                <c:pt idx="12">
                  <c:v>11.009</c:v>
                </c:pt>
                <c:pt idx="13">
                  <c:v>11.009</c:v>
                </c:pt>
                <c:pt idx="14">
                  <c:v>11.009</c:v>
                </c:pt>
                <c:pt idx="15">
                  <c:v>10.941000000000001</c:v>
                </c:pt>
                <c:pt idx="16">
                  <c:v>10.941000000000001</c:v>
                </c:pt>
                <c:pt idx="17">
                  <c:v>10.941000000000001</c:v>
                </c:pt>
                <c:pt idx="18">
                  <c:v>10.941000000000001</c:v>
                </c:pt>
                <c:pt idx="19">
                  <c:v>10.941000000000001</c:v>
                </c:pt>
                <c:pt idx="20">
                  <c:v>10.824999999999999</c:v>
                </c:pt>
                <c:pt idx="21">
                  <c:v>10.75</c:v>
                </c:pt>
                <c:pt idx="22">
                  <c:v>10.75</c:v>
                </c:pt>
                <c:pt idx="23">
                  <c:v>10.75</c:v>
                </c:pt>
                <c:pt idx="24">
                  <c:v>10.75</c:v>
                </c:pt>
                <c:pt idx="25">
                  <c:v>10.75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FF1-45CD-877F-B74AE389CC20}"/>
            </c:ext>
          </c:extLst>
        </c:ser>
        <c:ser>
          <c:idx val="1"/>
          <c:order val="1"/>
          <c:tx>
            <c:strRef>
              <c:f>Verlauf_Schätzungen!$C$39</c:f>
              <c:strCache>
                <c:ptCount val="1"/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Verlauf_Schätzungen!$H$37:$AG$37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45992</c:v>
                </c:pt>
              </c:strCache>
            </c:strRef>
          </c:cat>
          <c:val>
            <c:numRef>
              <c:f>Verlauf_Schätzungen!$H$39:$AG$39</c:f>
              <c:numCache>
                <c:formatCode>General</c:formatCode>
                <c:ptCount val="26"/>
                <c:pt idx="0" formatCode="#,##0.0;[Red]\-\ #,##0.0;[White]#,##0.0">
                  <c:v>11.610900000000001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FF1-45CD-877F-B74AE389CC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746496"/>
        <c:axId val="156748032"/>
      </c:lineChart>
      <c:catAx>
        <c:axId val="156746496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56748032"/>
        <c:crosses val="autoZero"/>
        <c:auto val="1"/>
        <c:lblAlgn val="ctr"/>
        <c:lblOffset val="100"/>
        <c:noMultiLvlLbl val="0"/>
      </c:catAx>
      <c:valAx>
        <c:axId val="156748032"/>
        <c:scaling>
          <c:orientation val="minMax"/>
        </c:scaling>
        <c:delete val="0"/>
        <c:axPos val="l"/>
        <c:majorGridlines>
          <c:spPr>
            <a:ln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c:spPr>
        </c:majorGridlines>
        <c:numFmt formatCode="#,##0.0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/>
            </a:pPr>
            <a:endParaRPr lang="de-DE"/>
          </a:p>
        </c:txPr>
        <c:crossAx val="156746496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471518536221312E-2"/>
          <c:y val="0.22418995258094862"/>
          <c:w val="0.87250844842477759"/>
          <c:h val="0.66444280034869985"/>
        </c:manualLayout>
      </c:layout>
      <c:lineChart>
        <c:grouping val="standard"/>
        <c:varyColors val="0"/>
        <c:ser>
          <c:idx val="0"/>
          <c:order val="0"/>
          <c:tx>
            <c:strRef>
              <c:f>Verlauf_Schätzungen!$C$42</c:f>
              <c:strCache>
                <c:ptCount val="1"/>
                <c:pt idx="0">
                  <c:v>Binnenverbrauch</c:v>
                </c:pt>
              </c:strCache>
            </c:strRef>
          </c:tx>
          <c:spPr>
            <a:ln w="63500">
              <a:solidFill>
                <a:srgbClr val="FF0000"/>
              </a:solidFill>
            </a:ln>
          </c:spPr>
          <c:marker>
            <c:symbol val="diamond"/>
            <c:size val="15"/>
            <c:spPr>
              <a:solidFill>
                <a:srgbClr val="FFFF00"/>
              </a:solidFill>
              <a:ln>
                <a:solidFill>
                  <a:srgbClr val="FF0000"/>
                </a:solidFill>
              </a:ln>
            </c:spPr>
          </c:marker>
          <c:dLbls>
            <c:numFmt formatCode="#,##0.0" sourceLinked="0"/>
            <c:spPr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>
                  <a:defRPr sz="1800" b="1"/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Verlauf_Schätzungen!$H$41:$AG$41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45992</c:v>
                </c:pt>
              </c:strCache>
            </c:strRef>
          </c:cat>
          <c:val>
            <c:numRef>
              <c:f>Verlauf_Schätzungen!$H$42:$AG$42</c:f>
              <c:numCache>
                <c:formatCode>#,##0.0;[Red]\-\ #,##0.0;[White]#,##0.0</c:formatCode>
                <c:ptCount val="26"/>
                <c:pt idx="0">
                  <c:v>#N/A</c:v>
                </c:pt>
                <c:pt idx="1">
                  <c:v>11.561999999999999</c:v>
                </c:pt>
                <c:pt idx="2">
                  <c:v>11.061999999999999</c:v>
                </c:pt>
                <c:pt idx="3">
                  <c:v>11.061</c:v>
                </c:pt>
                <c:pt idx="4">
                  <c:v>11.064</c:v>
                </c:pt>
                <c:pt idx="5">
                  <c:v>11.063000000000001</c:v>
                </c:pt>
                <c:pt idx="6">
                  <c:v>11.063000000000001</c:v>
                </c:pt>
                <c:pt idx="7">
                  <c:v>11.063000000000001</c:v>
                </c:pt>
                <c:pt idx="8">
                  <c:v>11.063000000000001</c:v>
                </c:pt>
                <c:pt idx="9">
                  <c:v>11.063000000000001</c:v>
                </c:pt>
                <c:pt idx="10">
                  <c:v>11.063000000000001</c:v>
                </c:pt>
                <c:pt idx="11">
                  <c:v>11.063000000000001</c:v>
                </c:pt>
                <c:pt idx="12">
                  <c:v>11.063000000000001</c:v>
                </c:pt>
                <c:pt idx="13">
                  <c:v>11.063000000000001</c:v>
                </c:pt>
                <c:pt idx="14">
                  <c:v>11.063000000000001</c:v>
                </c:pt>
                <c:pt idx="15">
                  <c:v>11.063000000000001</c:v>
                </c:pt>
                <c:pt idx="16">
                  <c:v>11.063000000000001</c:v>
                </c:pt>
                <c:pt idx="17">
                  <c:v>11.063000000000001</c:v>
                </c:pt>
                <c:pt idx="18">
                  <c:v>11.063000000000001</c:v>
                </c:pt>
                <c:pt idx="19">
                  <c:v>11.063000000000001</c:v>
                </c:pt>
                <c:pt idx="20">
                  <c:v>11.061999999999999</c:v>
                </c:pt>
                <c:pt idx="21">
                  <c:v>11.061999999999999</c:v>
                </c:pt>
                <c:pt idx="22">
                  <c:v>11.061999999999999</c:v>
                </c:pt>
                <c:pt idx="23">
                  <c:v>11.061999999999999</c:v>
                </c:pt>
                <c:pt idx="24">
                  <c:v>11.061999999999999</c:v>
                </c:pt>
                <c:pt idx="25">
                  <c:v>11.061999999999999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B41-41EA-A463-C01364059A00}"/>
            </c:ext>
          </c:extLst>
        </c:ser>
        <c:ser>
          <c:idx val="1"/>
          <c:order val="1"/>
          <c:tx>
            <c:strRef>
              <c:f>Verlauf_Schätzungen!$C$43</c:f>
              <c:strCache>
                <c:ptCount val="1"/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Verlauf_Schätzungen!$H$41:$AG$41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45992</c:v>
                </c:pt>
              </c:strCache>
            </c:strRef>
          </c:cat>
          <c:val>
            <c:numRef>
              <c:f>Verlauf_Schätzungen!$H$43:$AG$43</c:f>
              <c:numCache>
                <c:formatCode>General</c:formatCode>
                <c:ptCount val="26"/>
                <c:pt idx="0" formatCode="#,##0.0;[Red]\-\ #,##0.0;[White]#,##0.0">
                  <c:v>11.616150000000001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B41-41EA-A463-C01364059A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759936"/>
        <c:axId val="156761472"/>
      </c:lineChart>
      <c:catAx>
        <c:axId val="156759936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56761472"/>
        <c:crosses val="autoZero"/>
        <c:auto val="1"/>
        <c:lblAlgn val="ctr"/>
        <c:lblOffset val="100"/>
        <c:noMultiLvlLbl val="0"/>
      </c:catAx>
      <c:valAx>
        <c:axId val="156761472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#,##0.0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/>
            </a:pPr>
            <a:endParaRPr lang="de-DE"/>
          </a:p>
        </c:txPr>
        <c:crossAx val="156759936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383302726136866E-2"/>
          <c:y val="0.22377583786444227"/>
          <c:w val="0.87250920312277258"/>
          <c:h val="0.66304162996988136"/>
        </c:manualLayout>
      </c:layout>
      <c:lineChart>
        <c:grouping val="standard"/>
        <c:varyColors val="0"/>
        <c:ser>
          <c:idx val="0"/>
          <c:order val="0"/>
          <c:tx>
            <c:strRef>
              <c:f>Verlauf_Schätzungen!$C$46</c:f>
              <c:strCache>
                <c:ptCount val="1"/>
                <c:pt idx="0">
                  <c:v>Exporte</c:v>
                </c:pt>
              </c:strCache>
            </c:strRef>
          </c:tx>
          <c:spPr>
            <a:ln w="63500">
              <a:solidFill>
                <a:schemeClr val="tx1">
                  <a:lumMod val="65000"/>
                  <a:lumOff val="35000"/>
                </a:schemeClr>
              </a:solidFill>
            </a:ln>
          </c:spPr>
          <c:marker>
            <c:symbol val="diamond"/>
            <c:size val="15"/>
            <c:spPr>
              <a:solidFill>
                <a:srgbClr val="FFFF00"/>
              </a:solidFill>
              <a:ln>
                <a:solidFill>
                  <a:srgbClr val="C00000"/>
                </a:solidFill>
              </a:ln>
            </c:spPr>
          </c:marker>
          <c:dLbls>
            <c:spPr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txPr>
              <a:bodyPr rot="-5400000" vert="horz"/>
              <a:lstStyle/>
              <a:p>
                <a:pPr>
                  <a:defRPr sz="1800" b="1"/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Verlauf_Schätzungen!$H$45:$AG$45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45992</c:v>
                </c:pt>
              </c:strCache>
            </c:strRef>
          </c:cat>
          <c:val>
            <c:numRef>
              <c:f>Verlauf_Schätzungen!$H$46:$AG$46</c:f>
              <c:numCache>
                <c:formatCode>#,##0.0;[Red]\-\ #,##0.0;[White]#,##0.0</c:formatCode>
                <c:ptCount val="26"/>
                <c:pt idx="0">
                  <c:v>#N/A</c:v>
                </c:pt>
                <c:pt idx="1">
                  <c:v>5.0000000000000001E-3</c:v>
                </c:pt>
                <c:pt idx="2">
                  <c:v>5.0000000000000001E-3</c:v>
                </c:pt>
                <c:pt idx="3">
                  <c:v>5.0000000000000001E-3</c:v>
                </c:pt>
                <c:pt idx="4">
                  <c:v>5.0000000000000001E-3</c:v>
                </c:pt>
                <c:pt idx="5">
                  <c:v>5.0000000000000001E-3</c:v>
                </c:pt>
                <c:pt idx="6">
                  <c:v>5.0000000000000001E-3</c:v>
                </c:pt>
                <c:pt idx="7">
                  <c:v>5.0000000000000001E-3</c:v>
                </c:pt>
                <c:pt idx="8">
                  <c:v>5.0000000000000001E-3</c:v>
                </c:pt>
                <c:pt idx="9">
                  <c:v>5.0000000000000001E-3</c:v>
                </c:pt>
                <c:pt idx="10">
                  <c:v>5.0000000000000001E-3</c:v>
                </c:pt>
                <c:pt idx="11">
                  <c:v>5.0000000000000001E-3</c:v>
                </c:pt>
                <c:pt idx="12">
                  <c:v>5.0000000000000001E-3</c:v>
                </c:pt>
                <c:pt idx="13">
                  <c:v>5.0000000000000001E-3</c:v>
                </c:pt>
                <c:pt idx="14">
                  <c:v>5.0000000000000001E-3</c:v>
                </c:pt>
                <c:pt idx="15">
                  <c:v>5.0000000000000001E-3</c:v>
                </c:pt>
                <c:pt idx="16">
                  <c:v>5.0000000000000001E-3</c:v>
                </c:pt>
                <c:pt idx="17">
                  <c:v>5.0000000000000001E-3</c:v>
                </c:pt>
                <c:pt idx="18">
                  <c:v>4.0000000000000001E-3</c:v>
                </c:pt>
                <c:pt idx="19">
                  <c:v>4.0000000000000001E-3</c:v>
                </c:pt>
                <c:pt idx="20">
                  <c:v>4.0000000000000001E-3</c:v>
                </c:pt>
                <c:pt idx="21">
                  <c:v>4.0000000000000001E-3</c:v>
                </c:pt>
                <c:pt idx="22">
                  <c:v>4.0000000000000001E-3</c:v>
                </c:pt>
                <c:pt idx="23">
                  <c:v>4.0000000000000001E-3</c:v>
                </c:pt>
                <c:pt idx="24">
                  <c:v>4.0000000000000001E-3</c:v>
                </c:pt>
                <c:pt idx="25">
                  <c:v>4.0000000000000001E-3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158-41C3-8E08-2173303377BD}"/>
            </c:ext>
          </c:extLst>
        </c:ser>
        <c:ser>
          <c:idx val="1"/>
          <c:order val="1"/>
          <c:tx>
            <c:strRef>
              <c:f>Verlauf_Schätzungen!$C$47</c:f>
              <c:strCache>
                <c:ptCount val="1"/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Verlauf_Schätzungen!$H$45:$AG$45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45992</c:v>
                </c:pt>
              </c:strCache>
            </c:strRef>
          </c:cat>
          <c:val>
            <c:numRef>
              <c:f>Verlauf_Schätzungen!$H$47:$AG$47</c:f>
              <c:numCache>
                <c:formatCode>General</c:formatCode>
                <c:ptCount val="26"/>
                <c:pt idx="0" formatCode="#,##0.0;[Red]\-\ #,##0.0;[White]#,##0.0">
                  <c:v>6.5000000000000006E-3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158-41C3-8E08-2173303377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777472"/>
        <c:axId val="156779264"/>
      </c:lineChart>
      <c:catAx>
        <c:axId val="15677747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56779264"/>
        <c:crosses val="autoZero"/>
        <c:auto val="1"/>
        <c:lblAlgn val="ctr"/>
        <c:lblOffset val="100"/>
        <c:noMultiLvlLbl val="0"/>
      </c:catAx>
      <c:valAx>
        <c:axId val="156779264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#,##0.00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/>
            </a:pPr>
            <a:endParaRPr lang="de-DE"/>
          </a:p>
        </c:txPr>
        <c:crossAx val="156777472"/>
        <c:crosses val="autoZero"/>
        <c:crossBetween val="between"/>
        <c:minorUnit val="1.0000000000000002E-2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043244195114588E-2"/>
          <c:y val="0.22217915068308769"/>
          <c:w val="0.87184901008779658"/>
          <c:h val="0.66395046772999522"/>
        </c:manualLayout>
      </c:layout>
      <c:lineChart>
        <c:grouping val="standard"/>
        <c:varyColors val="0"/>
        <c:ser>
          <c:idx val="0"/>
          <c:order val="0"/>
          <c:tx>
            <c:strRef>
              <c:f>Verlauf_Schätzungen!$C$54</c:f>
              <c:strCache>
                <c:ptCount val="1"/>
                <c:pt idx="0">
                  <c:v>Endbestand</c:v>
                </c:pt>
              </c:strCache>
            </c:strRef>
          </c:tx>
          <c:spPr>
            <a:ln w="63500">
              <a:solidFill>
                <a:srgbClr val="00B050"/>
              </a:solidFill>
            </a:ln>
          </c:spPr>
          <c:marker>
            <c:symbol val="diamond"/>
            <c:size val="15"/>
            <c:spPr>
              <a:solidFill>
                <a:srgbClr val="FFFF00"/>
              </a:solidFill>
              <a:ln w="9525">
                <a:solidFill>
                  <a:srgbClr val="00B050"/>
                </a:solidFill>
              </a:ln>
            </c:spPr>
          </c:marker>
          <c:dLbls>
            <c:numFmt formatCode="#,##0.0" sourceLinked="0"/>
            <c:spPr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>
                  <a:defRPr sz="1800" b="1"/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Verlauf_Schätzungen!$H$53:$AG$53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45992</c:v>
                </c:pt>
              </c:strCache>
            </c:strRef>
          </c:cat>
          <c:val>
            <c:numRef>
              <c:f>Verlauf_Schätzungen!$H$54:$AG$54</c:f>
              <c:numCache>
                <c:formatCode>#,##0.0;[Red]\-\ #,##0.0;[White]#,##0.0</c:formatCode>
                <c:ptCount val="26"/>
                <c:pt idx="0">
                  <c:v>#N/A</c:v>
                </c:pt>
                <c:pt idx="1">
                  <c:v>0.86599999999999988</c:v>
                </c:pt>
                <c:pt idx="2">
                  <c:v>1.3810000000000007</c:v>
                </c:pt>
                <c:pt idx="3">
                  <c:v>1.2290000000000001</c:v>
                </c:pt>
                <c:pt idx="4">
                  <c:v>1.6510000000000025</c:v>
                </c:pt>
                <c:pt idx="5">
                  <c:v>1.5410000000000008</c:v>
                </c:pt>
                <c:pt idx="6">
                  <c:v>1.5509999999999993</c:v>
                </c:pt>
                <c:pt idx="7">
                  <c:v>1.6079999999999997</c:v>
                </c:pt>
                <c:pt idx="8">
                  <c:v>1.5169999999999997</c:v>
                </c:pt>
                <c:pt idx="9">
                  <c:v>1.4939999999999989</c:v>
                </c:pt>
                <c:pt idx="10">
                  <c:v>1.5099999999999989</c:v>
                </c:pt>
                <c:pt idx="11">
                  <c:v>1.5769999999999991</c:v>
                </c:pt>
                <c:pt idx="12">
                  <c:v>1.5340000000000003</c:v>
                </c:pt>
                <c:pt idx="13">
                  <c:v>1.5340000000000003</c:v>
                </c:pt>
                <c:pt idx="14">
                  <c:v>1.5340000000000003</c:v>
                </c:pt>
                <c:pt idx="15">
                  <c:v>1.4670000000000007</c:v>
                </c:pt>
                <c:pt idx="16">
                  <c:v>1.4670000000000007</c:v>
                </c:pt>
                <c:pt idx="17">
                  <c:v>1.4660000000000013</c:v>
                </c:pt>
                <c:pt idx="18">
                  <c:v>1.4649999999999999</c:v>
                </c:pt>
                <c:pt idx="19">
                  <c:v>1.4649999999999999</c:v>
                </c:pt>
                <c:pt idx="20">
                  <c:v>1.3489999999999993</c:v>
                </c:pt>
                <c:pt idx="21">
                  <c:v>1.2749999999999999</c:v>
                </c:pt>
                <c:pt idx="22">
                  <c:v>1.2749999999999999</c:v>
                </c:pt>
                <c:pt idx="23">
                  <c:v>1.2749999999999999</c:v>
                </c:pt>
                <c:pt idx="24">
                  <c:v>1.2749999999999999</c:v>
                </c:pt>
                <c:pt idx="25">
                  <c:v>1.2759999999999998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60A-4E95-81C5-44E0FEB4BC71}"/>
            </c:ext>
          </c:extLst>
        </c:ser>
        <c:ser>
          <c:idx val="1"/>
          <c:order val="1"/>
          <c:tx>
            <c:strRef>
              <c:f>Verlauf_Schätzungen!$C$55</c:f>
              <c:strCache>
                <c:ptCount val="1"/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Verlauf_Schätzungen!$H$53:$AG$53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45992</c:v>
                </c:pt>
              </c:strCache>
            </c:strRef>
          </c:cat>
          <c:val>
            <c:numRef>
              <c:f>Verlauf_Schätzungen!$H$55:$AG$55</c:f>
              <c:numCache>
                <c:formatCode>General</c:formatCode>
                <c:ptCount val="26"/>
                <c:pt idx="0" formatCode="#,##0.0;[Red]\-\ #,##0.0;[White]#,##0.0">
                  <c:v>2.0903999999999998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60A-4E95-81C5-44E0FEB4BC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807552"/>
        <c:axId val="156809088"/>
      </c:lineChart>
      <c:catAx>
        <c:axId val="15680755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56809088"/>
        <c:crosses val="autoZero"/>
        <c:auto val="1"/>
        <c:lblAlgn val="ctr"/>
        <c:lblOffset val="100"/>
        <c:noMultiLvlLbl val="0"/>
      </c:catAx>
      <c:valAx>
        <c:axId val="156809088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#,##0.0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/>
            </a:pPr>
            <a:endParaRPr lang="de-DE"/>
          </a:p>
        </c:txPr>
        <c:crossAx val="156807552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043244195114588E-2"/>
          <c:y val="0.24710781344639615"/>
          <c:w val="0.87184901008779658"/>
          <c:h val="0.62762568140520891"/>
        </c:manualLayout>
      </c:layout>
      <c:lineChart>
        <c:grouping val="standard"/>
        <c:varyColors val="0"/>
        <c:ser>
          <c:idx val="0"/>
          <c:order val="0"/>
          <c:tx>
            <c:strRef>
              <c:f>Verlauf_Schätzungen!$C$58</c:f>
              <c:strCache>
                <c:ptCount val="1"/>
                <c:pt idx="0">
                  <c:v>stock-to-use</c:v>
                </c:pt>
              </c:strCache>
            </c:strRef>
          </c:tx>
          <c:spPr>
            <a:ln w="63500">
              <a:solidFill>
                <a:srgbClr val="00B050"/>
              </a:solidFill>
            </a:ln>
          </c:spPr>
          <c:marker>
            <c:symbol val="circle"/>
            <c:size val="10"/>
            <c:spPr>
              <a:solidFill>
                <a:srgbClr val="66FF33"/>
              </a:solidFill>
              <a:ln w="25400">
                <a:solidFill>
                  <a:srgbClr val="00B050"/>
                </a:solidFill>
              </a:ln>
            </c:spPr>
          </c:marker>
          <c:dLbls>
            <c:spPr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txPr>
              <a:bodyPr rot="-5400000" vert="horz"/>
              <a:lstStyle/>
              <a:p>
                <a:pPr>
                  <a:defRPr sz="1800" b="1"/>
                </a:pPr>
                <a:endParaRPr lang="de-DE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Verlauf_Schätzungen!$H$57:$AG$57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45992</c:v>
                </c:pt>
              </c:strCache>
            </c:strRef>
          </c:cat>
          <c:val>
            <c:numRef>
              <c:f>Verlauf_Schätzungen!$H$58:$AG$58</c:f>
              <c:numCache>
                <c:formatCode>0.0%</c:formatCode>
                <c:ptCount val="26"/>
                <c:pt idx="0">
                  <c:v>#N/A</c:v>
                </c:pt>
                <c:pt idx="1">
                  <c:v>7.4900536239404944E-2</c:v>
                </c:pt>
                <c:pt idx="2">
                  <c:v>0.12484180075935643</c:v>
                </c:pt>
                <c:pt idx="3">
                  <c:v>0.11111111111111112</c:v>
                </c:pt>
                <c:pt idx="4">
                  <c:v>0.14922270426608844</c:v>
                </c:pt>
                <c:pt idx="5">
                  <c:v>0.13929313929313936</c:v>
                </c:pt>
                <c:pt idx="6">
                  <c:v>0.14019705324053142</c:v>
                </c:pt>
                <c:pt idx="7">
                  <c:v>0.14534936274066704</c:v>
                </c:pt>
                <c:pt idx="8">
                  <c:v>0.13712374581939796</c:v>
                </c:pt>
                <c:pt idx="9">
                  <c:v>0.1350447437403958</c:v>
                </c:pt>
                <c:pt idx="10">
                  <c:v>0.13649100605622333</c:v>
                </c:pt>
                <c:pt idx="11">
                  <c:v>0.14254722950375115</c:v>
                </c:pt>
                <c:pt idx="12">
                  <c:v>0.13866039952996476</c:v>
                </c:pt>
                <c:pt idx="13">
                  <c:v>0.13866039952996476</c:v>
                </c:pt>
                <c:pt idx="14">
                  <c:v>0.13866039952996476</c:v>
                </c:pt>
                <c:pt idx="15">
                  <c:v>0.13260417608243702</c:v>
                </c:pt>
                <c:pt idx="16">
                  <c:v>0.13260417608243702</c:v>
                </c:pt>
                <c:pt idx="17">
                  <c:v>0.13251378468769784</c:v>
                </c:pt>
                <c:pt idx="18">
                  <c:v>0.13242339329295849</c:v>
                </c:pt>
                <c:pt idx="19">
                  <c:v>0.13242339329295849</c:v>
                </c:pt>
                <c:pt idx="20">
                  <c:v>0.12194901464472965</c:v>
                </c:pt>
                <c:pt idx="21">
                  <c:v>0.11525944675465558</c:v>
                </c:pt>
                <c:pt idx="22">
                  <c:v>0.11525944675465558</c:v>
                </c:pt>
                <c:pt idx="23">
                  <c:v>0.11525944675465558</c:v>
                </c:pt>
                <c:pt idx="24">
                  <c:v>0.11525944675465558</c:v>
                </c:pt>
                <c:pt idx="25">
                  <c:v>0.11534984632073765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45E-4814-A5CE-356B3D8114A1}"/>
            </c:ext>
          </c:extLst>
        </c:ser>
        <c:ser>
          <c:idx val="1"/>
          <c:order val="1"/>
          <c:tx>
            <c:strRef>
              <c:f>Verlauf_Schätzungen!$C$59</c:f>
              <c:strCache>
                <c:ptCount val="1"/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Verlauf_Schätzungen!$H$57:$AG$57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45992</c:v>
                </c:pt>
              </c:strCache>
            </c:strRef>
          </c:cat>
          <c:val>
            <c:numRef>
              <c:f>Verlauf_Schätzungen!$H$59:$AG$59</c:f>
              <c:numCache>
                <c:formatCode>General</c:formatCode>
                <c:ptCount val="26"/>
                <c:pt idx="0" formatCode="0.0%">
                  <c:v>0.15261683087770039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45E-4814-A5CE-356B3D8114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807552"/>
        <c:axId val="156809088"/>
      </c:lineChart>
      <c:catAx>
        <c:axId val="15680755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56809088"/>
        <c:crosses val="autoZero"/>
        <c:auto val="1"/>
        <c:lblAlgn val="ctr"/>
        <c:lblOffset val="100"/>
        <c:noMultiLvlLbl val="0"/>
      </c:catAx>
      <c:valAx>
        <c:axId val="156809088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0%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/>
            </a:pPr>
            <a:endParaRPr lang="de-DE"/>
          </a:p>
        </c:txPr>
        <c:crossAx val="156807552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043244195114588E-2"/>
          <c:y val="0.24710781344639615"/>
          <c:w val="0.87184901008779658"/>
          <c:h val="0.62762568140520891"/>
        </c:manualLayout>
      </c:layout>
      <c:lineChart>
        <c:grouping val="standard"/>
        <c:varyColors val="0"/>
        <c:ser>
          <c:idx val="0"/>
          <c:order val="0"/>
          <c:tx>
            <c:strRef>
              <c:f>Verlauf_Schätzungen!$C$62</c:f>
              <c:strCache>
                <c:ptCount val="1"/>
                <c:pt idx="0">
                  <c:v>Selbstversorgungsgrad</c:v>
                </c:pt>
              </c:strCache>
            </c:strRef>
          </c:tx>
          <c:spPr>
            <a:ln w="63500">
              <a:solidFill>
                <a:srgbClr val="0000FF"/>
              </a:solidFill>
            </a:ln>
          </c:spPr>
          <c:marker>
            <c:symbol val="circle"/>
            <c:size val="10"/>
            <c:spPr>
              <a:solidFill>
                <a:srgbClr val="00FFFF"/>
              </a:solidFill>
              <a:ln w="25400">
                <a:solidFill>
                  <a:srgbClr val="0000FF"/>
                </a:solidFill>
              </a:ln>
            </c:spPr>
          </c:marker>
          <c:dLbls>
            <c:spPr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txPr>
              <a:bodyPr rot="-5400000" vert="horz"/>
              <a:lstStyle/>
              <a:p>
                <a:pPr>
                  <a:defRPr sz="1800" b="1"/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Verlauf_Schätzungen!$H$61:$AG$61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45992</c:v>
                </c:pt>
              </c:strCache>
            </c:strRef>
          </c:cat>
          <c:val>
            <c:numRef>
              <c:f>Verlauf_Schätzungen!$H$62:$AG$62</c:f>
              <c:numCache>
                <c:formatCode>0.0%</c:formatCode>
                <c:ptCount val="26"/>
                <c:pt idx="0">
                  <c:v>#N/A</c:v>
                </c:pt>
                <c:pt idx="1">
                  <c:v>0.9354782909531224</c:v>
                </c:pt>
                <c:pt idx="2">
                  <c:v>0.97984089676369568</c:v>
                </c:pt>
                <c:pt idx="3">
                  <c:v>0.96582587469487391</c:v>
                </c:pt>
                <c:pt idx="4">
                  <c:v>1.0037057122198121</c:v>
                </c:pt>
                <c:pt idx="5">
                  <c:v>0.9938533851577328</c:v>
                </c:pt>
                <c:pt idx="6">
                  <c:v>0.99439573352616817</c:v>
                </c:pt>
                <c:pt idx="7">
                  <c:v>0.99954804302630385</c:v>
                </c:pt>
                <c:pt idx="8">
                  <c:v>0.99340142818403687</c:v>
                </c:pt>
                <c:pt idx="9">
                  <c:v>0.99150320889451315</c:v>
                </c:pt>
                <c:pt idx="10">
                  <c:v>0.99294947121034072</c:v>
                </c:pt>
                <c:pt idx="11">
                  <c:v>0.99900569465786848</c:v>
                </c:pt>
                <c:pt idx="12">
                  <c:v>0.99511886468408206</c:v>
                </c:pt>
                <c:pt idx="13">
                  <c:v>0.99511886468408206</c:v>
                </c:pt>
                <c:pt idx="14">
                  <c:v>0.99511886468408206</c:v>
                </c:pt>
                <c:pt idx="15">
                  <c:v>0.98897224984181509</c:v>
                </c:pt>
                <c:pt idx="16">
                  <c:v>0.98897224984181509</c:v>
                </c:pt>
                <c:pt idx="17">
                  <c:v>0.98897224984181509</c:v>
                </c:pt>
                <c:pt idx="18">
                  <c:v>0.98897224984181509</c:v>
                </c:pt>
                <c:pt idx="19">
                  <c:v>0.98897224984181509</c:v>
                </c:pt>
                <c:pt idx="20">
                  <c:v>0.97857530283854632</c:v>
                </c:pt>
                <c:pt idx="21">
                  <c:v>0.97179533538239027</c:v>
                </c:pt>
                <c:pt idx="22">
                  <c:v>0.97179533538239027</c:v>
                </c:pt>
                <c:pt idx="23">
                  <c:v>0.97179533538239027</c:v>
                </c:pt>
                <c:pt idx="24">
                  <c:v>0.97179533538239027</c:v>
                </c:pt>
                <c:pt idx="25">
                  <c:v>0.97179533538239027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52F-424F-81BB-1CFFC0E9800C}"/>
            </c:ext>
          </c:extLst>
        </c:ser>
        <c:ser>
          <c:idx val="1"/>
          <c:order val="1"/>
          <c:tx>
            <c:strRef>
              <c:f>Verlauf_Schätzungen!$C$59</c:f>
              <c:strCache>
                <c:ptCount val="1"/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Verlauf_Schätzungen!$H$61:$AG$61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45992</c:v>
                </c:pt>
              </c:strCache>
            </c:strRef>
          </c:cat>
          <c:val>
            <c:numRef>
              <c:f>Verlauf_Schätzungen!$H$63:$AG$63</c:f>
              <c:numCache>
                <c:formatCode>General</c:formatCode>
                <c:ptCount val="26"/>
                <c:pt idx="0" formatCode="0.0%">
                  <c:v>1.0995028473289343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52F-424F-81BB-1CFFC0E980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807552"/>
        <c:axId val="156809088"/>
      </c:lineChart>
      <c:catAx>
        <c:axId val="15680755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56809088"/>
        <c:crosses val="autoZero"/>
        <c:auto val="1"/>
        <c:lblAlgn val="ctr"/>
        <c:lblOffset val="100"/>
        <c:noMultiLvlLbl val="0"/>
      </c:catAx>
      <c:valAx>
        <c:axId val="156809088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0%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/>
            </a:pPr>
            <a:endParaRPr lang="de-DE"/>
          </a:p>
        </c:txPr>
        <c:crossAx val="156807552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383302726136866E-2"/>
          <c:y val="0.22377583786444227"/>
          <c:w val="0.87250920312277258"/>
          <c:h val="0.66304162996988136"/>
        </c:manualLayout>
      </c:layout>
      <c:lineChart>
        <c:grouping val="standard"/>
        <c:varyColors val="0"/>
        <c:ser>
          <c:idx val="0"/>
          <c:order val="0"/>
          <c:tx>
            <c:strRef>
              <c:f>Verlauf_Schätzungen!$C$50</c:f>
              <c:strCache>
                <c:ptCount val="1"/>
                <c:pt idx="0">
                  <c:v>Importe</c:v>
                </c:pt>
              </c:strCache>
            </c:strRef>
          </c:tx>
          <c:spPr>
            <a:ln w="63500">
              <a:solidFill>
                <a:schemeClr val="tx1">
                  <a:lumMod val="65000"/>
                  <a:lumOff val="35000"/>
                </a:schemeClr>
              </a:solidFill>
            </a:ln>
          </c:spPr>
          <c:marker>
            <c:symbol val="diamond"/>
            <c:size val="15"/>
            <c:spPr>
              <a:solidFill>
                <a:srgbClr val="FFFF00"/>
              </a:solidFill>
              <a:ln>
                <a:solidFill>
                  <a:srgbClr val="0000FF"/>
                </a:solidFill>
              </a:ln>
            </c:spPr>
          </c:marker>
          <c:dLbls>
            <c:spPr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txPr>
              <a:bodyPr rot="-5400000" vert="horz"/>
              <a:lstStyle/>
              <a:p>
                <a:pPr>
                  <a:defRPr sz="1800" b="1"/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Verlauf_Schätzungen!$H$49:$AG$49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45992</c:v>
                </c:pt>
              </c:strCache>
            </c:strRef>
          </c:cat>
          <c:val>
            <c:numRef>
              <c:f>Verlauf_Schätzungen!$H$50:$AG$50</c:f>
              <c:numCache>
                <c:formatCode>#,##0.0;[Red]\-\ #,##0.0;[White]#,##0.0</c:formatCode>
                <c:ptCount val="26"/>
                <c:pt idx="0">
                  <c:v>#N/A</c:v>
                </c:pt>
                <c:pt idx="1">
                  <c:v>2E-3</c:v>
                </c:pt>
                <c:pt idx="2">
                  <c:v>2E-3</c:v>
                </c:pt>
                <c:pt idx="3">
                  <c:v>2E-3</c:v>
                </c:pt>
                <c:pt idx="4">
                  <c:v>2E-3</c:v>
                </c:pt>
                <c:pt idx="5">
                  <c:v>2E-3</c:v>
                </c:pt>
                <c:pt idx="6">
                  <c:v>2E-3</c:v>
                </c:pt>
                <c:pt idx="7">
                  <c:v>2E-3</c:v>
                </c:pt>
                <c:pt idx="8">
                  <c:v>2E-3</c:v>
                </c:pt>
                <c:pt idx="9">
                  <c:v>2E-3</c:v>
                </c:pt>
                <c:pt idx="10">
                  <c:v>2E-3</c:v>
                </c:pt>
                <c:pt idx="11">
                  <c:v>2E-3</c:v>
                </c:pt>
                <c:pt idx="12">
                  <c:v>2E-3</c:v>
                </c:pt>
                <c:pt idx="13">
                  <c:v>2E-3</c:v>
                </c:pt>
                <c:pt idx="14">
                  <c:v>2E-3</c:v>
                </c:pt>
                <c:pt idx="15">
                  <c:v>2E-3</c:v>
                </c:pt>
                <c:pt idx="16">
                  <c:v>2E-3</c:v>
                </c:pt>
                <c:pt idx="17">
                  <c:v>2E-3</c:v>
                </c:pt>
                <c:pt idx="18">
                  <c:v>1E-3</c:v>
                </c:pt>
                <c:pt idx="19">
                  <c:v>1E-3</c:v>
                </c:pt>
                <c:pt idx="20">
                  <c:v>1E-3</c:v>
                </c:pt>
                <c:pt idx="21">
                  <c:v>1E-3</c:v>
                </c:pt>
                <c:pt idx="22">
                  <c:v>1E-3</c:v>
                </c:pt>
                <c:pt idx="23">
                  <c:v>1E-3</c:v>
                </c:pt>
                <c:pt idx="24">
                  <c:v>1E-3</c:v>
                </c:pt>
                <c:pt idx="25">
                  <c:v>1E-3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FF8-473A-B429-DE654E065E51}"/>
            </c:ext>
          </c:extLst>
        </c:ser>
        <c:ser>
          <c:idx val="1"/>
          <c:order val="1"/>
          <c:tx>
            <c:strRef>
              <c:f>Verlauf_Schätzungen!$C$51</c:f>
              <c:strCache>
                <c:ptCount val="1"/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Verlauf_Schätzungen!$H$49:$AG$49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45992</c:v>
                </c:pt>
              </c:strCache>
            </c:strRef>
          </c:cat>
          <c:val>
            <c:numRef>
              <c:f>Verlauf_Schätzungen!$H$51:$AG$51</c:f>
              <c:numCache>
                <c:formatCode>General</c:formatCode>
                <c:ptCount val="26"/>
                <c:pt idx="0" formatCode="#,##0.0;[Red]\-\ #,##0.0;[White]#,##0.0">
                  <c:v>2.6000000000000003E-3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FF8-473A-B429-DE654E065E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777472"/>
        <c:axId val="156779264"/>
      </c:lineChart>
      <c:catAx>
        <c:axId val="15677747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56779264"/>
        <c:crosses val="autoZero"/>
        <c:auto val="1"/>
        <c:lblAlgn val="ctr"/>
        <c:lblOffset val="100"/>
        <c:noMultiLvlLbl val="0"/>
      </c:catAx>
      <c:valAx>
        <c:axId val="156779264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#,##0.00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/>
            </a:pPr>
            <a:endParaRPr lang="de-DE"/>
          </a:p>
        </c:txPr>
        <c:crossAx val="156777472"/>
        <c:crosses val="autoZero"/>
        <c:crossBetween val="between"/>
        <c:minorUnit val="1.0000000000000002E-2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383302726136866E-2"/>
          <c:y val="0.22377583786444227"/>
          <c:w val="0.87250920312277258"/>
          <c:h val="0.66304162996988136"/>
        </c:manualLayout>
      </c:layout>
      <c:lineChart>
        <c:grouping val="standard"/>
        <c:varyColors val="0"/>
        <c:ser>
          <c:idx val="0"/>
          <c:order val="0"/>
          <c:tx>
            <c:strRef>
              <c:f>Verlauf_Schätzungen!$C$46</c:f>
              <c:strCache>
                <c:ptCount val="1"/>
                <c:pt idx="0">
                  <c:v>Exporte</c:v>
                </c:pt>
              </c:strCache>
            </c:strRef>
          </c:tx>
          <c:spPr>
            <a:ln w="63500">
              <a:solidFill>
                <a:schemeClr val="tx1">
                  <a:lumMod val="65000"/>
                  <a:lumOff val="35000"/>
                </a:schemeClr>
              </a:solidFill>
            </a:ln>
          </c:spPr>
          <c:marker>
            <c:symbol val="diamond"/>
            <c:size val="15"/>
            <c:spPr>
              <a:solidFill>
                <a:srgbClr val="FFFF00"/>
              </a:solidFill>
              <a:ln>
                <a:solidFill>
                  <a:srgbClr val="C00000"/>
                </a:solidFill>
              </a:ln>
            </c:spPr>
          </c:marker>
          <c:dLbls>
            <c:spPr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txPr>
              <a:bodyPr rot="-5400000" vert="horz"/>
              <a:lstStyle/>
              <a:p>
                <a:pPr>
                  <a:defRPr sz="1800" b="1"/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Verlauf_Schätzungen!$H$45:$AG$45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45992</c:v>
                </c:pt>
              </c:strCache>
            </c:strRef>
          </c:cat>
          <c:val>
            <c:numRef>
              <c:f>Verlauf_Schätzungen!$H$46:$AG$46</c:f>
              <c:numCache>
                <c:formatCode>#,##0.0;[Red]\-\ #,##0.0;[White]#,##0.0</c:formatCode>
                <c:ptCount val="26"/>
                <c:pt idx="0">
                  <c:v>#N/A</c:v>
                </c:pt>
                <c:pt idx="1">
                  <c:v>5.0000000000000001E-3</c:v>
                </c:pt>
                <c:pt idx="2">
                  <c:v>5.0000000000000001E-3</c:v>
                </c:pt>
                <c:pt idx="3">
                  <c:v>5.0000000000000001E-3</c:v>
                </c:pt>
                <c:pt idx="4">
                  <c:v>5.0000000000000001E-3</c:v>
                </c:pt>
                <c:pt idx="5">
                  <c:v>5.0000000000000001E-3</c:v>
                </c:pt>
                <c:pt idx="6">
                  <c:v>5.0000000000000001E-3</c:v>
                </c:pt>
                <c:pt idx="7">
                  <c:v>5.0000000000000001E-3</c:v>
                </c:pt>
                <c:pt idx="8">
                  <c:v>5.0000000000000001E-3</c:v>
                </c:pt>
                <c:pt idx="9">
                  <c:v>5.0000000000000001E-3</c:v>
                </c:pt>
                <c:pt idx="10">
                  <c:v>5.0000000000000001E-3</c:v>
                </c:pt>
                <c:pt idx="11">
                  <c:v>5.0000000000000001E-3</c:v>
                </c:pt>
                <c:pt idx="12">
                  <c:v>5.0000000000000001E-3</c:v>
                </c:pt>
                <c:pt idx="13">
                  <c:v>5.0000000000000001E-3</c:v>
                </c:pt>
                <c:pt idx="14">
                  <c:v>5.0000000000000001E-3</c:v>
                </c:pt>
                <c:pt idx="15">
                  <c:v>5.0000000000000001E-3</c:v>
                </c:pt>
                <c:pt idx="16">
                  <c:v>5.0000000000000001E-3</c:v>
                </c:pt>
                <c:pt idx="17">
                  <c:v>5.0000000000000001E-3</c:v>
                </c:pt>
                <c:pt idx="18">
                  <c:v>4.0000000000000001E-3</c:v>
                </c:pt>
                <c:pt idx="19">
                  <c:v>4.0000000000000001E-3</c:v>
                </c:pt>
                <c:pt idx="20">
                  <c:v>4.0000000000000001E-3</c:v>
                </c:pt>
                <c:pt idx="21">
                  <c:v>4.0000000000000001E-3</c:v>
                </c:pt>
                <c:pt idx="22">
                  <c:v>4.0000000000000001E-3</c:v>
                </c:pt>
                <c:pt idx="23">
                  <c:v>4.0000000000000001E-3</c:v>
                </c:pt>
                <c:pt idx="24">
                  <c:v>4.0000000000000001E-3</c:v>
                </c:pt>
                <c:pt idx="25">
                  <c:v>4.0000000000000001E-3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302-4C30-B5AD-602CEF3669EB}"/>
            </c:ext>
          </c:extLst>
        </c:ser>
        <c:ser>
          <c:idx val="1"/>
          <c:order val="1"/>
          <c:tx>
            <c:strRef>
              <c:f>Verlauf_Schätzungen!$C$47</c:f>
              <c:strCache>
                <c:ptCount val="1"/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Verlauf_Schätzungen!$H$45:$AG$45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45992</c:v>
                </c:pt>
              </c:strCache>
            </c:strRef>
          </c:cat>
          <c:val>
            <c:numRef>
              <c:f>Verlauf_Schätzungen!$H$47:$AG$47</c:f>
              <c:numCache>
                <c:formatCode>General</c:formatCode>
                <c:ptCount val="26"/>
                <c:pt idx="0" formatCode="#,##0.0;[Red]\-\ #,##0.0;[White]#,##0.0">
                  <c:v>6.5000000000000006E-3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302-4C30-B5AD-602CEF3669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777472"/>
        <c:axId val="156779264"/>
      </c:lineChart>
      <c:catAx>
        <c:axId val="15677747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56779264"/>
        <c:crosses val="autoZero"/>
        <c:auto val="1"/>
        <c:lblAlgn val="ctr"/>
        <c:lblOffset val="100"/>
        <c:noMultiLvlLbl val="0"/>
      </c:catAx>
      <c:valAx>
        <c:axId val="156779264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#,##0.00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/>
            </a:pPr>
            <a:endParaRPr lang="de-DE"/>
          </a:p>
        </c:txPr>
        <c:crossAx val="156777472"/>
        <c:crosses val="autoZero"/>
        <c:crossBetween val="between"/>
        <c:minorUnit val="1.0000000000000002E-2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043244195114588E-2"/>
          <c:y val="0.22217915068308769"/>
          <c:w val="0.87184901008779658"/>
          <c:h val="0.66395046772999522"/>
        </c:manualLayout>
      </c:layout>
      <c:lineChart>
        <c:grouping val="standard"/>
        <c:varyColors val="0"/>
        <c:ser>
          <c:idx val="0"/>
          <c:order val="0"/>
          <c:tx>
            <c:strRef>
              <c:f>Verlauf_Schätzungen!$C$54</c:f>
              <c:strCache>
                <c:ptCount val="1"/>
                <c:pt idx="0">
                  <c:v>Endbestand</c:v>
                </c:pt>
              </c:strCache>
            </c:strRef>
          </c:tx>
          <c:spPr>
            <a:ln w="63500">
              <a:solidFill>
                <a:srgbClr val="00B050"/>
              </a:solidFill>
            </a:ln>
          </c:spPr>
          <c:marker>
            <c:symbol val="diamond"/>
            <c:size val="15"/>
            <c:spPr>
              <a:solidFill>
                <a:srgbClr val="FFFF00"/>
              </a:solidFill>
              <a:ln w="9525">
                <a:solidFill>
                  <a:srgbClr val="00B050"/>
                </a:solidFill>
              </a:ln>
            </c:spPr>
          </c:marker>
          <c:dLbls>
            <c:numFmt formatCode="#,##0.0" sourceLinked="0"/>
            <c:spPr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>
                  <a:defRPr sz="1800" b="1"/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Verlauf_Schätzungen!$H$53:$AG$53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45992</c:v>
                </c:pt>
              </c:strCache>
            </c:strRef>
          </c:cat>
          <c:val>
            <c:numRef>
              <c:f>Verlauf_Schätzungen!$H$54:$AG$54</c:f>
              <c:numCache>
                <c:formatCode>#,##0.0;[Red]\-\ #,##0.0;[White]#,##0.0</c:formatCode>
                <c:ptCount val="26"/>
                <c:pt idx="0">
                  <c:v>#N/A</c:v>
                </c:pt>
                <c:pt idx="1">
                  <c:v>0.86599999999999988</c:v>
                </c:pt>
                <c:pt idx="2">
                  <c:v>1.3810000000000007</c:v>
                </c:pt>
                <c:pt idx="3">
                  <c:v>1.2290000000000001</c:v>
                </c:pt>
                <c:pt idx="4">
                  <c:v>1.6510000000000025</c:v>
                </c:pt>
                <c:pt idx="5">
                  <c:v>1.5410000000000008</c:v>
                </c:pt>
                <c:pt idx="6">
                  <c:v>1.5509999999999993</c:v>
                </c:pt>
                <c:pt idx="7">
                  <c:v>1.6079999999999997</c:v>
                </c:pt>
                <c:pt idx="8">
                  <c:v>1.5169999999999997</c:v>
                </c:pt>
                <c:pt idx="9">
                  <c:v>1.4939999999999989</c:v>
                </c:pt>
                <c:pt idx="10">
                  <c:v>1.5099999999999989</c:v>
                </c:pt>
                <c:pt idx="11">
                  <c:v>1.5769999999999991</c:v>
                </c:pt>
                <c:pt idx="12">
                  <c:v>1.5340000000000003</c:v>
                </c:pt>
                <c:pt idx="13">
                  <c:v>1.5340000000000003</c:v>
                </c:pt>
                <c:pt idx="14">
                  <c:v>1.5340000000000003</c:v>
                </c:pt>
                <c:pt idx="15">
                  <c:v>1.4670000000000007</c:v>
                </c:pt>
                <c:pt idx="16">
                  <c:v>1.4670000000000007</c:v>
                </c:pt>
                <c:pt idx="17">
                  <c:v>1.4660000000000013</c:v>
                </c:pt>
                <c:pt idx="18">
                  <c:v>1.4649999999999999</c:v>
                </c:pt>
                <c:pt idx="19">
                  <c:v>1.4649999999999999</c:v>
                </c:pt>
                <c:pt idx="20">
                  <c:v>1.3489999999999993</c:v>
                </c:pt>
                <c:pt idx="21">
                  <c:v>1.2749999999999999</c:v>
                </c:pt>
                <c:pt idx="22">
                  <c:v>1.2749999999999999</c:v>
                </c:pt>
                <c:pt idx="23">
                  <c:v>1.2749999999999999</c:v>
                </c:pt>
                <c:pt idx="24">
                  <c:v>1.2749999999999999</c:v>
                </c:pt>
                <c:pt idx="25">
                  <c:v>1.2759999999999998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BCA-4EFF-957E-5515750C07F5}"/>
            </c:ext>
          </c:extLst>
        </c:ser>
        <c:ser>
          <c:idx val="1"/>
          <c:order val="1"/>
          <c:tx>
            <c:strRef>
              <c:f>Verlauf_Schätzungen!$C$55</c:f>
              <c:strCache>
                <c:ptCount val="1"/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Verlauf_Schätzungen!$H$53:$AG$53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45992</c:v>
                </c:pt>
              </c:strCache>
            </c:strRef>
          </c:cat>
          <c:val>
            <c:numRef>
              <c:f>Verlauf_Schätzungen!$H$55:$AG$55</c:f>
              <c:numCache>
                <c:formatCode>General</c:formatCode>
                <c:ptCount val="26"/>
                <c:pt idx="0" formatCode="#,##0.0;[Red]\-\ #,##0.0;[White]#,##0.0">
                  <c:v>2.0903999999999998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BCA-4EFF-957E-5515750C07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807552"/>
        <c:axId val="156809088"/>
      </c:lineChart>
      <c:catAx>
        <c:axId val="15680755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56809088"/>
        <c:crosses val="autoZero"/>
        <c:auto val="1"/>
        <c:lblAlgn val="ctr"/>
        <c:lblOffset val="100"/>
        <c:noMultiLvlLbl val="0"/>
      </c:catAx>
      <c:valAx>
        <c:axId val="156809088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#,##0.0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/>
            </a:pPr>
            <a:endParaRPr lang="de-DE"/>
          </a:p>
        </c:txPr>
        <c:crossAx val="156807552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043244195114588E-2"/>
          <c:y val="0.24710781344639615"/>
          <c:w val="0.87184901008779658"/>
          <c:h val="0.62762568140520891"/>
        </c:manualLayout>
      </c:layout>
      <c:lineChart>
        <c:grouping val="standard"/>
        <c:varyColors val="0"/>
        <c:ser>
          <c:idx val="0"/>
          <c:order val="0"/>
          <c:tx>
            <c:strRef>
              <c:f>Verlauf_Schätzungen!$C$58</c:f>
              <c:strCache>
                <c:ptCount val="1"/>
                <c:pt idx="0">
                  <c:v>stock-to-use</c:v>
                </c:pt>
              </c:strCache>
            </c:strRef>
          </c:tx>
          <c:spPr>
            <a:ln w="63500">
              <a:solidFill>
                <a:srgbClr val="00B050"/>
              </a:solidFill>
            </a:ln>
          </c:spPr>
          <c:marker>
            <c:symbol val="circle"/>
            <c:size val="10"/>
            <c:spPr>
              <a:solidFill>
                <a:srgbClr val="66FF33"/>
              </a:solidFill>
              <a:ln w="25400">
                <a:solidFill>
                  <a:srgbClr val="00B050"/>
                </a:solidFill>
              </a:ln>
            </c:spPr>
          </c:marker>
          <c:dLbls>
            <c:spPr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txPr>
              <a:bodyPr rot="-5400000" vert="horz"/>
              <a:lstStyle/>
              <a:p>
                <a:pPr>
                  <a:defRPr sz="1800" b="1"/>
                </a:pPr>
                <a:endParaRPr lang="de-DE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Verlauf_Schätzungen!$H$57:$AG$57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45992</c:v>
                </c:pt>
              </c:strCache>
            </c:strRef>
          </c:cat>
          <c:val>
            <c:numRef>
              <c:f>Verlauf_Schätzungen!$H$58:$AG$58</c:f>
              <c:numCache>
                <c:formatCode>0.0%</c:formatCode>
                <c:ptCount val="26"/>
                <c:pt idx="0">
                  <c:v>#N/A</c:v>
                </c:pt>
                <c:pt idx="1">
                  <c:v>7.4900536239404944E-2</c:v>
                </c:pt>
                <c:pt idx="2">
                  <c:v>0.12484180075935643</c:v>
                </c:pt>
                <c:pt idx="3">
                  <c:v>0.11111111111111112</c:v>
                </c:pt>
                <c:pt idx="4">
                  <c:v>0.14922270426608844</c:v>
                </c:pt>
                <c:pt idx="5">
                  <c:v>0.13929313929313936</c:v>
                </c:pt>
                <c:pt idx="6">
                  <c:v>0.14019705324053142</c:v>
                </c:pt>
                <c:pt idx="7">
                  <c:v>0.14534936274066704</c:v>
                </c:pt>
                <c:pt idx="8">
                  <c:v>0.13712374581939796</c:v>
                </c:pt>
                <c:pt idx="9">
                  <c:v>0.1350447437403958</c:v>
                </c:pt>
                <c:pt idx="10">
                  <c:v>0.13649100605622333</c:v>
                </c:pt>
                <c:pt idx="11">
                  <c:v>0.14254722950375115</c:v>
                </c:pt>
                <c:pt idx="12">
                  <c:v>0.13866039952996476</c:v>
                </c:pt>
                <c:pt idx="13">
                  <c:v>0.13866039952996476</c:v>
                </c:pt>
                <c:pt idx="14">
                  <c:v>0.13866039952996476</c:v>
                </c:pt>
                <c:pt idx="15">
                  <c:v>0.13260417608243702</c:v>
                </c:pt>
                <c:pt idx="16">
                  <c:v>0.13260417608243702</c:v>
                </c:pt>
                <c:pt idx="17">
                  <c:v>0.13251378468769784</c:v>
                </c:pt>
                <c:pt idx="18">
                  <c:v>0.13242339329295849</c:v>
                </c:pt>
                <c:pt idx="19">
                  <c:v>0.13242339329295849</c:v>
                </c:pt>
                <c:pt idx="20">
                  <c:v>0.12194901464472965</c:v>
                </c:pt>
                <c:pt idx="21">
                  <c:v>0.11525944675465558</c:v>
                </c:pt>
                <c:pt idx="22">
                  <c:v>0.11525944675465558</c:v>
                </c:pt>
                <c:pt idx="23">
                  <c:v>0.11525944675465558</c:v>
                </c:pt>
                <c:pt idx="24">
                  <c:v>0.11525944675465558</c:v>
                </c:pt>
                <c:pt idx="25">
                  <c:v>0.11534984632073765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C69-4FF3-95A6-B2B4ABDDF5A8}"/>
            </c:ext>
          </c:extLst>
        </c:ser>
        <c:ser>
          <c:idx val="1"/>
          <c:order val="1"/>
          <c:tx>
            <c:strRef>
              <c:f>Verlauf_Schätzungen!$C$59</c:f>
              <c:strCache>
                <c:ptCount val="1"/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Verlauf_Schätzungen!$H$57:$AG$57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45992</c:v>
                </c:pt>
              </c:strCache>
            </c:strRef>
          </c:cat>
          <c:val>
            <c:numRef>
              <c:f>Verlauf_Schätzungen!$H$59:$AG$59</c:f>
              <c:numCache>
                <c:formatCode>General</c:formatCode>
                <c:ptCount val="26"/>
                <c:pt idx="0" formatCode="0.0%">
                  <c:v>0.15261683087770039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C69-4FF3-95A6-B2B4ABDDF5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807552"/>
        <c:axId val="156809088"/>
      </c:lineChart>
      <c:catAx>
        <c:axId val="15680755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56809088"/>
        <c:crosses val="autoZero"/>
        <c:auto val="1"/>
        <c:lblAlgn val="ctr"/>
        <c:lblOffset val="100"/>
        <c:noMultiLvlLbl val="0"/>
      </c:catAx>
      <c:valAx>
        <c:axId val="156809088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0%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/>
            </a:pPr>
            <a:endParaRPr lang="de-DE"/>
          </a:p>
        </c:txPr>
        <c:crossAx val="156807552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043244195114588E-2"/>
          <c:y val="0.24710781344639615"/>
          <c:w val="0.87184901008779658"/>
          <c:h val="0.62762568140520891"/>
        </c:manualLayout>
      </c:layout>
      <c:lineChart>
        <c:grouping val="standard"/>
        <c:varyColors val="0"/>
        <c:ser>
          <c:idx val="0"/>
          <c:order val="0"/>
          <c:tx>
            <c:strRef>
              <c:f>Verlauf_Schätzungen!$C$62</c:f>
              <c:strCache>
                <c:ptCount val="1"/>
                <c:pt idx="0">
                  <c:v>Selbstversorgungsgrad</c:v>
                </c:pt>
              </c:strCache>
            </c:strRef>
          </c:tx>
          <c:spPr>
            <a:ln w="63500">
              <a:solidFill>
                <a:srgbClr val="0000FF"/>
              </a:solidFill>
            </a:ln>
          </c:spPr>
          <c:marker>
            <c:symbol val="circle"/>
            <c:size val="10"/>
            <c:spPr>
              <a:solidFill>
                <a:srgbClr val="00FFFF"/>
              </a:solidFill>
              <a:ln w="25400">
                <a:solidFill>
                  <a:srgbClr val="0000FF"/>
                </a:solidFill>
              </a:ln>
            </c:spPr>
          </c:marker>
          <c:dLbls>
            <c:spPr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txPr>
              <a:bodyPr rot="-5400000" vert="horz"/>
              <a:lstStyle/>
              <a:p>
                <a:pPr>
                  <a:defRPr sz="1800" b="1"/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Verlauf_Schätzungen!$H$61:$AG$61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45992</c:v>
                </c:pt>
              </c:strCache>
            </c:strRef>
          </c:cat>
          <c:val>
            <c:numRef>
              <c:f>Verlauf_Schätzungen!$H$62:$AG$62</c:f>
              <c:numCache>
                <c:formatCode>0.0%</c:formatCode>
                <c:ptCount val="26"/>
                <c:pt idx="0">
                  <c:v>#N/A</c:v>
                </c:pt>
                <c:pt idx="1">
                  <c:v>0.9354782909531224</c:v>
                </c:pt>
                <c:pt idx="2">
                  <c:v>0.97984089676369568</c:v>
                </c:pt>
                <c:pt idx="3">
                  <c:v>0.96582587469487391</c:v>
                </c:pt>
                <c:pt idx="4">
                  <c:v>1.0037057122198121</c:v>
                </c:pt>
                <c:pt idx="5">
                  <c:v>0.9938533851577328</c:v>
                </c:pt>
                <c:pt idx="6">
                  <c:v>0.99439573352616817</c:v>
                </c:pt>
                <c:pt idx="7">
                  <c:v>0.99954804302630385</c:v>
                </c:pt>
                <c:pt idx="8">
                  <c:v>0.99340142818403687</c:v>
                </c:pt>
                <c:pt idx="9">
                  <c:v>0.99150320889451315</c:v>
                </c:pt>
                <c:pt idx="10">
                  <c:v>0.99294947121034072</c:v>
                </c:pt>
                <c:pt idx="11">
                  <c:v>0.99900569465786848</c:v>
                </c:pt>
                <c:pt idx="12">
                  <c:v>0.99511886468408206</c:v>
                </c:pt>
                <c:pt idx="13">
                  <c:v>0.99511886468408206</c:v>
                </c:pt>
                <c:pt idx="14">
                  <c:v>0.99511886468408206</c:v>
                </c:pt>
                <c:pt idx="15">
                  <c:v>0.98897224984181509</c:v>
                </c:pt>
                <c:pt idx="16">
                  <c:v>0.98897224984181509</c:v>
                </c:pt>
                <c:pt idx="17">
                  <c:v>0.98897224984181509</c:v>
                </c:pt>
                <c:pt idx="18">
                  <c:v>0.98897224984181509</c:v>
                </c:pt>
                <c:pt idx="19">
                  <c:v>0.98897224984181509</c:v>
                </c:pt>
                <c:pt idx="20">
                  <c:v>0.97857530283854632</c:v>
                </c:pt>
                <c:pt idx="21">
                  <c:v>0.97179533538239027</c:v>
                </c:pt>
                <c:pt idx="22">
                  <c:v>0.97179533538239027</c:v>
                </c:pt>
                <c:pt idx="23">
                  <c:v>0.97179533538239027</c:v>
                </c:pt>
                <c:pt idx="24">
                  <c:v>0.97179533538239027</c:v>
                </c:pt>
                <c:pt idx="25">
                  <c:v>0.97179533538239027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6DD-4D0E-9ACB-D5592D5BCAF5}"/>
            </c:ext>
          </c:extLst>
        </c:ser>
        <c:ser>
          <c:idx val="1"/>
          <c:order val="1"/>
          <c:tx>
            <c:strRef>
              <c:f>Verlauf_Schätzungen!$C$59</c:f>
              <c:strCache>
                <c:ptCount val="1"/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Verlauf_Schätzungen!$H$61:$AG$61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45992</c:v>
                </c:pt>
              </c:strCache>
            </c:strRef>
          </c:cat>
          <c:val>
            <c:numRef>
              <c:f>Verlauf_Schätzungen!$H$63:$AG$63</c:f>
              <c:numCache>
                <c:formatCode>General</c:formatCode>
                <c:ptCount val="26"/>
                <c:pt idx="0" formatCode="0.0%">
                  <c:v>1.0995028473289343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6DD-4D0E-9ACB-D5592D5BCA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807552"/>
        <c:axId val="156809088"/>
      </c:lineChart>
      <c:catAx>
        <c:axId val="15680755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56809088"/>
        <c:crosses val="autoZero"/>
        <c:auto val="1"/>
        <c:lblAlgn val="ctr"/>
        <c:lblOffset val="100"/>
        <c:noMultiLvlLbl val="0"/>
      </c:catAx>
      <c:valAx>
        <c:axId val="156809088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0%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/>
            </a:pPr>
            <a:endParaRPr lang="de-DE"/>
          </a:p>
        </c:txPr>
        <c:crossAx val="156807552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383302726136866E-2"/>
          <c:y val="0.22377583786444227"/>
          <c:w val="0.87250920312277258"/>
          <c:h val="0.66304162996988136"/>
        </c:manualLayout>
      </c:layout>
      <c:lineChart>
        <c:grouping val="standard"/>
        <c:varyColors val="0"/>
        <c:ser>
          <c:idx val="0"/>
          <c:order val="0"/>
          <c:tx>
            <c:strRef>
              <c:f>Verlauf_Schätzungen!$C$50</c:f>
              <c:strCache>
                <c:ptCount val="1"/>
                <c:pt idx="0">
                  <c:v>Importe</c:v>
                </c:pt>
              </c:strCache>
            </c:strRef>
          </c:tx>
          <c:spPr>
            <a:ln w="63500">
              <a:solidFill>
                <a:schemeClr val="tx1">
                  <a:lumMod val="65000"/>
                  <a:lumOff val="35000"/>
                </a:schemeClr>
              </a:solidFill>
            </a:ln>
          </c:spPr>
          <c:marker>
            <c:symbol val="diamond"/>
            <c:size val="15"/>
            <c:spPr>
              <a:solidFill>
                <a:srgbClr val="FFFF00"/>
              </a:solidFill>
              <a:ln>
                <a:solidFill>
                  <a:srgbClr val="0000FF"/>
                </a:solidFill>
              </a:ln>
            </c:spPr>
          </c:marker>
          <c:dLbls>
            <c:spPr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txPr>
              <a:bodyPr rot="-5400000" vert="horz"/>
              <a:lstStyle/>
              <a:p>
                <a:pPr>
                  <a:defRPr sz="1800" b="1"/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Verlauf_Schätzungen!$H$49:$AG$49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45992</c:v>
                </c:pt>
              </c:strCache>
            </c:strRef>
          </c:cat>
          <c:val>
            <c:numRef>
              <c:f>Verlauf_Schätzungen!$H$50:$AG$50</c:f>
              <c:numCache>
                <c:formatCode>#,##0.0;[Red]\-\ #,##0.0;[White]#,##0.0</c:formatCode>
                <c:ptCount val="26"/>
                <c:pt idx="0">
                  <c:v>#N/A</c:v>
                </c:pt>
                <c:pt idx="1">
                  <c:v>2E-3</c:v>
                </c:pt>
                <c:pt idx="2">
                  <c:v>2E-3</c:v>
                </c:pt>
                <c:pt idx="3">
                  <c:v>2E-3</c:v>
                </c:pt>
                <c:pt idx="4">
                  <c:v>2E-3</c:v>
                </c:pt>
                <c:pt idx="5">
                  <c:v>2E-3</c:v>
                </c:pt>
                <c:pt idx="6">
                  <c:v>2E-3</c:v>
                </c:pt>
                <c:pt idx="7">
                  <c:v>2E-3</c:v>
                </c:pt>
                <c:pt idx="8">
                  <c:v>2E-3</c:v>
                </c:pt>
                <c:pt idx="9">
                  <c:v>2E-3</c:v>
                </c:pt>
                <c:pt idx="10">
                  <c:v>2E-3</c:v>
                </c:pt>
                <c:pt idx="11">
                  <c:v>2E-3</c:v>
                </c:pt>
                <c:pt idx="12">
                  <c:v>2E-3</c:v>
                </c:pt>
                <c:pt idx="13">
                  <c:v>2E-3</c:v>
                </c:pt>
                <c:pt idx="14">
                  <c:v>2E-3</c:v>
                </c:pt>
                <c:pt idx="15">
                  <c:v>2E-3</c:v>
                </c:pt>
                <c:pt idx="16">
                  <c:v>2E-3</c:v>
                </c:pt>
                <c:pt idx="17">
                  <c:v>2E-3</c:v>
                </c:pt>
                <c:pt idx="18">
                  <c:v>1E-3</c:v>
                </c:pt>
                <c:pt idx="19">
                  <c:v>1E-3</c:v>
                </c:pt>
                <c:pt idx="20">
                  <c:v>1E-3</c:v>
                </c:pt>
                <c:pt idx="21">
                  <c:v>1E-3</c:v>
                </c:pt>
                <c:pt idx="22">
                  <c:v>1E-3</c:v>
                </c:pt>
                <c:pt idx="23">
                  <c:v>1E-3</c:v>
                </c:pt>
                <c:pt idx="24">
                  <c:v>1E-3</c:v>
                </c:pt>
                <c:pt idx="25">
                  <c:v>1E-3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A93-4F99-A433-04661B65BC90}"/>
            </c:ext>
          </c:extLst>
        </c:ser>
        <c:ser>
          <c:idx val="1"/>
          <c:order val="1"/>
          <c:tx>
            <c:strRef>
              <c:f>Verlauf_Schätzungen!$C$51</c:f>
              <c:strCache>
                <c:ptCount val="1"/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Verlauf_Schätzungen!$H$49:$AG$49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45992</c:v>
                </c:pt>
              </c:strCache>
            </c:strRef>
          </c:cat>
          <c:val>
            <c:numRef>
              <c:f>Verlauf_Schätzungen!$H$51:$AG$51</c:f>
              <c:numCache>
                <c:formatCode>General</c:formatCode>
                <c:ptCount val="26"/>
                <c:pt idx="0" formatCode="#,##0.0;[Red]\-\ #,##0.0;[White]#,##0.0">
                  <c:v>2.6000000000000003E-3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A93-4F99-A433-04661B65BC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777472"/>
        <c:axId val="156779264"/>
      </c:lineChart>
      <c:catAx>
        <c:axId val="15677747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56779264"/>
        <c:crosses val="autoZero"/>
        <c:auto val="1"/>
        <c:lblAlgn val="ctr"/>
        <c:lblOffset val="100"/>
        <c:noMultiLvlLbl val="0"/>
      </c:catAx>
      <c:valAx>
        <c:axId val="156779264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#,##0.00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/>
            </a:pPr>
            <a:endParaRPr lang="de-DE"/>
          </a:p>
        </c:txPr>
        <c:crossAx val="156777472"/>
        <c:crosses val="autoZero"/>
        <c:crossBetween val="between"/>
        <c:minorUnit val="1.0000000000000002E-2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747966421552684E-2"/>
          <c:y val="0.22206519056912755"/>
          <c:w val="0.90263499707164707"/>
          <c:h val="0.66482760167799537"/>
        </c:manualLayout>
      </c:layout>
      <c:lineChart>
        <c:grouping val="standard"/>
        <c:varyColors val="0"/>
        <c:ser>
          <c:idx val="0"/>
          <c:order val="0"/>
          <c:tx>
            <c:strRef>
              <c:f>Verlauf_Schätzungen!$C$38</c:f>
              <c:strCache>
                <c:ptCount val="1"/>
                <c:pt idx="0">
                  <c:v>Produktion</c:v>
                </c:pt>
              </c:strCache>
            </c:strRef>
          </c:tx>
          <c:spPr>
            <a:ln w="63500">
              <a:solidFill>
                <a:srgbClr val="0000FF"/>
              </a:solidFill>
            </a:ln>
          </c:spPr>
          <c:marker>
            <c:symbol val="diamond"/>
            <c:size val="15"/>
            <c:spPr>
              <a:solidFill>
                <a:srgbClr val="FFFF00"/>
              </a:solidFill>
            </c:spPr>
          </c:marker>
          <c:dLbls>
            <c:spPr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c:spPr>
            <c:txPr>
              <a:bodyPr rot="-5400000" vert="horz"/>
              <a:lstStyle/>
              <a:p>
                <a:pPr>
                  <a:defRPr sz="1800" b="1"/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Verlauf_Schätzungen!$H$37:$AG$37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Verlauf_Schätzungen!$H$38:$AG$38</c:f>
              <c:numCache>
                <c:formatCode>#,##0.0;[Red]\-\ #,##0.0;[White]#,##0.0</c:formatCode>
                <c:ptCount val="26"/>
                <c:pt idx="0">
                  <c:v>#N/A</c:v>
                </c:pt>
                <c:pt idx="1">
                  <c:v>7.6360000000000001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065-4AA4-92A0-70D72E4CFC6E}"/>
            </c:ext>
          </c:extLst>
        </c:ser>
        <c:ser>
          <c:idx val="1"/>
          <c:order val="1"/>
          <c:tx>
            <c:strRef>
              <c:f>Verlauf_Schätzungen!$C$39</c:f>
              <c:strCache>
                <c:ptCount val="1"/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Verlauf_Schätzungen!$H$37:$AG$37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Verlauf_Schätzungen!$H$39:$AG$39</c:f>
              <c:numCache>
                <c:formatCode>General</c:formatCode>
                <c:ptCount val="26"/>
                <c:pt idx="0" formatCode="#,##0.0;[Red]\-\ #,##0.0;[White]#,##0.0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065-4AA4-92A0-70D72E4CFC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746496"/>
        <c:axId val="156748032"/>
      </c:lineChart>
      <c:catAx>
        <c:axId val="156746496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56748032"/>
        <c:crosses val="autoZero"/>
        <c:auto val="1"/>
        <c:lblAlgn val="ctr"/>
        <c:lblOffset val="100"/>
        <c:noMultiLvlLbl val="0"/>
      </c:catAx>
      <c:valAx>
        <c:axId val="156748032"/>
        <c:scaling>
          <c:orientation val="minMax"/>
        </c:scaling>
        <c:delete val="0"/>
        <c:axPos val="l"/>
        <c:majorGridlines>
          <c:spPr>
            <a:ln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c:spPr>
        </c:majorGridlines>
        <c:numFmt formatCode="#,##0.0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/>
            </a:pPr>
            <a:endParaRPr lang="de-DE"/>
          </a:p>
        </c:txPr>
        <c:crossAx val="156746496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471518536221312E-2"/>
          <c:y val="0.22418995258094862"/>
          <c:w val="0.90552229294021958"/>
          <c:h val="0.66444280034869985"/>
        </c:manualLayout>
      </c:layout>
      <c:lineChart>
        <c:grouping val="standard"/>
        <c:varyColors val="0"/>
        <c:ser>
          <c:idx val="0"/>
          <c:order val="0"/>
          <c:tx>
            <c:strRef>
              <c:f>Verlauf_Schätzungen!$C$42</c:f>
              <c:strCache>
                <c:ptCount val="1"/>
                <c:pt idx="0">
                  <c:v>Binnenverbrauch</c:v>
                </c:pt>
              </c:strCache>
            </c:strRef>
          </c:tx>
          <c:spPr>
            <a:ln w="63500">
              <a:solidFill>
                <a:srgbClr val="FF0000"/>
              </a:solidFill>
            </a:ln>
          </c:spPr>
          <c:marker>
            <c:symbol val="diamond"/>
            <c:size val="15"/>
            <c:spPr>
              <a:solidFill>
                <a:srgbClr val="FFFF00"/>
              </a:solidFill>
              <a:ln>
                <a:solidFill>
                  <a:srgbClr val="FF0000"/>
                </a:solidFill>
              </a:ln>
            </c:spPr>
          </c:marker>
          <c:dLbls>
            <c:numFmt formatCode="#,##0.0" sourceLinked="0"/>
            <c:spPr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>
                  <a:defRPr sz="1800" b="1"/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Verlauf_Schätzungen!$H$41:$AG$41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Verlauf_Schätzungen!$H$42:$AG$42</c:f>
              <c:numCache>
                <c:formatCode>#,##0.0;[Red]\-\ #,##0.0;[White]#,##0.0</c:formatCode>
                <c:ptCount val="26"/>
                <c:pt idx="0">
                  <c:v>#N/A</c:v>
                </c:pt>
                <c:pt idx="1">
                  <c:v>7.5839999999999996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071-4773-A4DB-648E2872BECB}"/>
            </c:ext>
          </c:extLst>
        </c:ser>
        <c:ser>
          <c:idx val="1"/>
          <c:order val="1"/>
          <c:tx>
            <c:strRef>
              <c:f>Verlauf_Schätzungen!$C$43</c:f>
              <c:strCache>
                <c:ptCount val="1"/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Verlauf_Schätzungen!$H$41:$AG$41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Verlauf_Schätzungen!$H$43:$AG$43</c:f>
              <c:numCache>
                <c:formatCode>General</c:formatCode>
                <c:ptCount val="26"/>
                <c:pt idx="0" formatCode="#,##0.0;[Red]\-\ #,##0.0;[White]#,##0.0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071-4773-A4DB-648E2872BE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759936"/>
        <c:axId val="156761472"/>
      </c:lineChart>
      <c:catAx>
        <c:axId val="156759936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56761472"/>
        <c:crosses val="autoZero"/>
        <c:auto val="1"/>
        <c:lblAlgn val="ctr"/>
        <c:lblOffset val="100"/>
        <c:noMultiLvlLbl val="0"/>
      </c:catAx>
      <c:valAx>
        <c:axId val="156761472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#,##0.0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/>
            </a:pPr>
            <a:endParaRPr lang="de-DE"/>
          </a:p>
        </c:txPr>
        <c:crossAx val="156759936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9" y="0"/>
            <a:ext cx="2984182" cy="500856"/>
          </a:xfrm>
          <a:prstGeom prst="rect">
            <a:avLst/>
          </a:prstGeom>
        </p:spPr>
        <p:txBody>
          <a:bodyPr vert="horz" lIns="92533" tIns="46266" rIns="92533" bIns="46266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900810" y="0"/>
            <a:ext cx="2984182" cy="500856"/>
          </a:xfrm>
          <a:prstGeom prst="rect">
            <a:avLst/>
          </a:prstGeom>
        </p:spPr>
        <p:txBody>
          <a:bodyPr vert="horz" lIns="92533" tIns="46266" rIns="92533" bIns="46266" rtlCol="0"/>
          <a:lstStyle>
            <a:lvl1pPr algn="r">
              <a:defRPr sz="1200"/>
            </a:lvl1pPr>
          </a:lstStyle>
          <a:p>
            <a:fld id="{3055B6F0-E185-4FA5-9BA4-C07C8D92458A}" type="datetimeFigureOut">
              <a:rPr lang="de-DE" smtClean="0"/>
              <a:t>01.05.2026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750888"/>
            <a:ext cx="5010150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33" tIns="46266" rIns="92533" bIns="46266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8658" y="4758138"/>
            <a:ext cx="5509260" cy="4507706"/>
          </a:xfrm>
          <a:prstGeom prst="rect">
            <a:avLst/>
          </a:prstGeom>
        </p:spPr>
        <p:txBody>
          <a:bodyPr vert="horz" lIns="92533" tIns="46266" rIns="92533" bIns="46266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9" y="9514533"/>
            <a:ext cx="2984182" cy="500856"/>
          </a:xfrm>
          <a:prstGeom prst="rect">
            <a:avLst/>
          </a:prstGeom>
        </p:spPr>
        <p:txBody>
          <a:bodyPr vert="horz" lIns="92533" tIns="46266" rIns="92533" bIns="46266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900810" y="9514533"/>
            <a:ext cx="2984182" cy="500856"/>
          </a:xfrm>
          <a:prstGeom prst="rect">
            <a:avLst/>
          </a:prstGeom>
        </p:spPr>
        <p:txBody>
          <a:bodyPr vert="horz" lIns="92533" tIns="46266" rIns="92533" bIns="46266" rtlCol="0" anchor="b"/>
          <a:lstStyle>
            <a:lvl1pPr algn="r">
              <a:defRPr sz="1200"/>
            </a:lvl1pPr>
          </a:lstStyle>
          <a:p>
            <a:fld id="{AF9A1CC9-E5E0-49FD-9AC2-325FEBAEE3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0926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9A1CC9-E5E0-49FD-9AC2-325FEBAEE384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9973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0" y="6480000"/>
            <a:ext cx="2133600" cy="365125"/>
          </a:xfrm>
        </p:spPr>
        <p:txBody>
          <a:bodyPr/>
          <a:lstStyle>
            <a:lvl1pPr algn="l">
              <a:defRPr/>
            </a:lvl1pPr>
          </a:lstStyle>
          <a:p>
            <a:fld id="{6317EEEB-D1EE-4E47-87C0-6771D1A400F8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3" name="Picture 25" descr="L:\ZentraleAblage\Öffentlichkeitsarbeit\Logos\LEL-Logo neu 6_2014\LEL-Signet-2014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000" y="36000"/>
            <a:ext cx="720000" cy="397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/>
          <p:cNvSpPr txBox="1"/>
          <p:nvPr userDrawn="1"/>
        </p:nvSpPr>
        <p:spPr>
          <a:xfrm>
            <a:off x="7164000" y="0"/>
            <a:ext cx="1204423" cy="282573"/>
          </a:xfrm>
          <a:prstGeom prst="rect">
            <a:avLst/>
          </a:prstGeom>
          <a:noFill/>
        </p:spPr>
        <p:txBody>
          <a:bodyPr wrap="none" lIns="36000" tIns="36000" rIns="36000" bIns="0" rtlCol="0" anchor="b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pPr algn="r"/>
            <a:r>
              <a:rPr lang="de-DE" sz="800" b="0" i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alle Angaben ohne Gewähr</a:t>
            </a:r>
          </a:p>
          <a:p>
            <a:pPr algn="r"/>
            <a:r>
              <a:rPr lang="de-DE" sz="800" b="0" i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 © Werner Schmid</a:t>
            </a:r>
          </a:p>
        </p:txBody>
      </p:sp>
      <p:sp>
        <p:nvSpPr>
          <p:cNvPr id="2" name="Textfeld 1"/>
          <p:cNvSpPr txBox="1"/>
          <p:nvPr userDrawn="1"/>
        </p:nvSpPr>
        <p:spPr>
          <a:xfrm>
            <a:off x="1796640" y="692696"/>
            <a:ext cx="49244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b="0" dirty="0">
                <a:solidFill>
                  <a:schemeClr val="tx1"/>
                </a:solidFill>
              </a:rPr>
              <a:t>Quelle:</a:t>
            </a:r>
          </a:p>
        </p:txBody>
      </p:sp>
    </p:spTree>
    <p:extLst>
      <p:ext uri="{BB962C8B-B14F-4D97-AF65-F5344CB8AC3E}">
        <p14:creationId xmlns:p14="http://schemas.microsoft.com/office/powerpoint/2010/main" val="3877616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0" y="64800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17EEEB-D1EE-4E47-87C0-6771D1A400F8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7" name="Picture 7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58963" cy="245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feld 7"/>
          <p:cNvSpPr txBox="1"/>
          <p:nvPr userDrawn="1"/>
        </p:nvSpPr>
        <p:spPr>
          <a:xfrm>
            <a:off x="0" y="0"/>
            <a:ext cx="1836000" cy="244800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 anchor="t">
            <a:noAutofit/>
          </a:bodyPr>
          <a:lstStyle/>
          <a:p>
            <a:pPr algn="r"/>
            <a:r>
              <a:rPr lang="de-DE" sz="1800" b="1" dirty="0">
                <a:solidFill>
                  <a:schemeClr val="bg1"/>
                </a:solidFill>
              </a:rPr>
              <a:t>EU-27</a:t>
            </a:r>
            <a:br>
              <a:rPr lang="de-DE" sz="1400" b="0" dirty="0">
                <a:solidFill>
                  <a:schemeClr val="bg1"/>
                </a:solidFill>
              </a:rPr>
            </a:br>
            <a:r>
              <a:rPr lang="de-DE" sz="1400" b="0" dirty="0">
                <a:solidFill>
                  <a:schemeClr val="bg1"/>
                </a:solidFill>
              </a:rPr>
              <a:t>APR2026</a:t>
            </a:r>
            <a:endParaRPr lang="de-DE" sz="1200" b="0" dirty="0">
              <a:solidFill>
                <a:schemeClr val="bg1"/>
              </a:solidFill>
            </a:endParaRPr>
          </a:p>
        </p:txBody>
      </p:sp>
      <p:sp>
        <p:nvSpPr>
          <p:cNvPr id="10" name="Textfeld 9"/>
          <p:cNvSpPr txBox="1"/>
          <p:nvPr userDrawn="1"/>
        </p:nvSpPr>
        <p:spPr>
          <a:xfrm>
            <a:off x="0" y="2106659"/>
            <a:ext cx="1467192" cy="341341"/>
          </a:xfrm>
          <a:prstGeom prst="rect">
            <a:avLst/>
          </a:prstGeom>
          <a:noFill/>
        </p:spPr>
        <p:txBody>
          <a:bodyPr wrap="none" lIns="36000" bIns="18000" rtlCol="0" anchor="b">
            <a:spAutoFit/>
          </a:bodyPr>
          <a:lstStyle/>
          <a:p>
            <a:pPr algn="l"/>
            <a:r>
              <a:rPr lang="de-DE" sz="900" dirty="0">
                <a:solidFill>
                  <a:schemeClr val="bg1"/>
                </a:solidFill>
              </a:rPr>
              <a:t>© Werner Schmid</a:t>
            </a:r>
            <a:br>
              <a:rPr lang="de-DE" sz="900" dirty="0">
                <a:solidFill>
                  <a:schemeClr val="bg1"/>
                </a:solidFill>
              </a:rPr>
            </a:br>
            <a:r>
              <a:rPr lang="de-DE" sz="900" dirty="0">
                <a:solidFill>
                  <a:schemeClr val="bg1"/>
                </a:solidFill>
              </a:rPr>
              <a:t>(alle Angaben ohne Gewähr)</a:t>
            </a:r>
          </a:p>
        </p:txBody>
      </p:sp>
      <p:pic>
        <p:nvPicPr>
          <p:cNvPr id="3" name="Grafik 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852476" y="0"/>
            <a:ext cx="1503693" cy="10800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2943692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hyperlink" Target="mailto:poststelle@lel.bwl.de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slide" Target="slide24.xml"/><Relationship Id="rId18" Type="http://schemas.openxmlformats.org/officeDocument/2006/relationships/image" Target="../media/image2.png"/><Relationship Id="rId26" Type="http://schemas.openxmlformats.org/officeDocument/2006/relationships/slide" Target="slide38.xml"/><Relationship Id="rId39" Type="http://schemas.openxmlformats.org/officeDocument/2006/relationships/slide" Target="slide45.xml"/><Relationship Id="rId21" Type="http://schemas.openxmlformats.org/officeDocument/2006/relationships/slide" Target="slide27.xml"/><Relationship Id="rId34" Type="http://schemas.openxmlformats.org/officeDocument/2006/relationships/slide" Target="slide28.xml"/><Relationship Id="rId42" Type="http://schemas.openxmlformats.org/officeDocument/2006/relationships/slide" Target="slide4.xml"/><Relationship Id="rId7" Type="http://schemas.openxmlformats.org/officeDocument/2006/relationships/slide" Target="slide5.xml"/><Relationship Id="rId2" Type="http://schemas.openxmlformats.org/officeDocument/2006/relationships/notesSlide" Target="../notesSlides/notesSlide1.xml"/><Relationship Id="rId16" Type="http://schemas.openxmlformats.org/officeDocument/2006/relationships/slide" Target="slide47.xml"/><Relationship Id="rId20" Type="http://schemas.openxmlformats.org/officeDocument/2006/relationships/slide" Target="slide18.xml"/><Relationship Id="rId29" Type="http://schemas.openxmlformats.org/officeDocument/2006/relationships/slide" Target="slide30.xml"/><Relationship Id="rId41" Type="http://schemas.openxmlformats.org/officeDocument/2006/relationships/slide" Target="slide5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11" Type="http://schemas.openxmlformats.org/officeDocument/2006/relationships/slide" Target="slide46.xml"/><Relationship Id="rId24" Type="http://schemas.openxmlformats.org/officeDocument/2006/relationships/slide" Target="slide20.xml"/><Relationship Id="rId32" Type="http://schemas.openxmlformats.org/officeDocument/2006/relationships/slide" Target="slide19.xml"/><Relationship Id="rId37" Type="http://schemas.openxmlformats.org/officeDocument/2006/relationships/slide" Target="slide31.xml"/><Relationship Id="rId40" Type="http://schemas.openxmlformats.org/officeDocument/2006/relationships/slide" Target="slide50.xml"/><Relationship Id="rId5" Type="http://schemas.openxmlformats.org/officeDocument/2006/relationships/slide" Target="slide14.xml"/><Relationship Id="rId15" Type="http://schemas.openxmlformats.org/officeDocument/2006/relationships/slide" Target="slide42.xml"/><Relationship Id="rId23" Type="http://schemas.openxmlformats.org/officeDocument/2006/relationships/slide" Target="slide11.xml"/><Relationship Id="rId28" Type="http://schemas.openxmlformats.org/officeDocument/2006/relationships/slide" Target="slide21.xml"/><Relationship Id="rId36" Type="http://schemas.openxmlformats.org/officeDocument/2006/relationships/slide" Target="slide22.xml"/><Relationship Id="rId10" Type="http://schemas.openxmlformats.org/officeDocument/2006/relationships/slide" Target="slide41.xml"/><Relationship Id="rId19" Type="http://schemas.openxmlformats.org/officeDocument/2006/relationships/slide" Target="slide9.xml"/><Relationship Id="rId31" Type="http://schemas.openxmlformats.org/officeDocument/2006/relationships/slide" Target="slide10.xml"/><Relationship Id="rId4" Type="http://schemas.openxmlformats.org/officeDocument/2006/relationships/slide" Target="slide15.xml"/><Relationship Id="rId9" Type="http://schemas.openxmlformats.org/officeDocument/2006/relationships/slide" Target="slide32.xml"/><Relationship Id="rId14" Type="http://schemas.openxmlformats.org/officeDocument/2006/relationships/slide" Target="slide33.xml"/><Relationship Id="rId22" Type="http://schemas.openxmlformats.org/officeDocument/2006/relationships/slide" Target="slide36.xml"/><Relationship Id="rId27" Type="http://schemas.openxmlformats.org/officeDocument/2006/relationships/slide" Target="slide12.xml"/><Relationship Id="rId30" Type="http://schemas.openxmlformats.org/officeDocument/2006/relationships/slide" Target="slide39.xml"/><Relationship Id="rId35" Type="http://schemas.openxmlformats.org/officeDocument/2006/relationships/slide" Target="slide13.xml"/><Relationship Id="rId8" Type="http://schemas.openxmlformats.org/officeDocument/2006/relationships/slide" Target="slide23.xml"/><Relationship Id="rId3" Type="http://schemas.openxmlformats.org/officeDocument/2006/relationships/slide" Target="slide6.xml"/><Relationship Id="rId12" Type="http://schemas.openxmlformats.org/officeDocument/2006/relationships/slide" Target="slide51.xml"/><Relationship Id="rId17" Type="http://schemas.openxmlformats.org/officeDocument/2006/relationships/slide" Target="slide52.xml"/><Relationship Id="rId25" Type="http://schemas.openxmlformats.org/officeDocument/2006/relationships/slide" Target="slide29.xml"/><Relationship Id="rId33" Type="http://schemas.openxmlformats.org/officeDocument/2006/relationships/slide" Target="slide37.xml"/><Relationship Id="rId38" Type="http://schemas.openxmlformats.org/officeDocument/2006/relationships/slide" Target="slide4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3" Type="http://schemas.openxmlformats.org/officeDocument/2006/relationships/chart" Target="../charts/chart1.xml"/><Relationship Id="rId7" Type="http://schemas.openxmlformats.org/officeDocument/2006/relationships/chart" Target="../charts/chart5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10" Type="http://schemas.openxmlformats.org/officeDocument/2006/relationships/image" Target="../media/image46.emf"/><Relationship Id="rId4" Type="http://schemas.openxmlformats.org/officeDocument/2006/relationships/chart" Target="../charts/chart2.xml"/><Relationship Id="rId9" Type="http://schemas.openxmlformats.org/officeDocument/2006/relationships/chart" Target="../charts/char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3.xml"/><Relationship Id="rId3" Type="http://schemas.openxmlformats.org/officeDocument/2006/relationships/chart" Target="../charts/chart8.xml"/><Relationship Id="rId7" Type="http://schemas.openxmlformats.org/officeDocument/2006/relationships/chart" Target="../charts/chart12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1.xml"/><Relationship Id="rId5" Type="http://schemas.openxmlformats.org/officeDocument/2006/relationships/chart" Target="../charts/chart10.xml"/><Relationship Id="rId10" Type="http://schemas.openxmlformats.org/officeDocument/2006/relationships/image" Target="../media/image49.emf"/><Relationship Id="rId4" Type="http://schemas.openxmlformats.org/officeDocument/2006/relationships/chart" Target="../charts/chart9.xml"/><Relationship Id="rId9" Type="http://schemas.openxmlformats.org/officeDocument/2006/relationships/chart" Target="../charts/chart14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0.xml"/><Relationship Id="rId3" Type="http://schemas.openxmlformats.org/officeDocument/2006/relationships/chart" Target="../charts/chart15.xml"/><Relationship Id="rId7" Type="http://schemas.openxmlformats.org/officeDocument/2006/relationships/chart" Target="../charts/chart19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8.xml"/><Relationship Id="rId5" Type="http://schemas.openxmlformats.org/officeDocument/2006/relationships/chart" Target="../charts/chart17.xml"/><Relationship Id="rId10" Type="http://schemas.openxmlformats.org/officeDocument/2006/relationships/image" Target="../media/image50.emf"/><Relationship Id="rId4" Type="http://schemas.openxmlformats.org/officeDocument/2006/relationships/chart" Target="../charts/chart16.xml"/><Relationship Id="rId9" Type="http://schemas.openxmlformats.org/officeDocument/2006/relationships/chart" Target="../charts/chart21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7.xml"/><Relationship Id="rId3" Type="http://schemas.openxmlformats.org/officeDocument/2006/relationships/chart" Target="../charts/chart22.xml"/><Relationship Id="rId7" Type="http://schemas.openxmlformats.org/officeDocument/2006/relationships/chart" Target="../charts/chart26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25.xml"/><Relationship Id="rId5" Type="http://schemas.openxmlformats.org/officeDocument/2006/relationships/chart" Target="../charts/chart24.xml"/><Relationship Id="rId10" Type="http://schemas.openxmlformats.org/officeDocument/2006/relationships/image" Target="../media/image51.emf"/><Relationship Id="rId4" Type="http://schemas.openxmlformats.org/officeDocument/2006/relationships/chart" Target="../charts/chart23.xml"/><Relationship Id="rId9" Type="http://schemas.openxmlformats.org/officeDocument/2006/relationships/chart" Target="../charts/chart2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2.e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</a:t>
            </a:fld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3420000" y="540000"/>
            <a:ext cx="38796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/>
              <a:t>Hinweise zur Nutzung der EU - Getreidebilanzen 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2160000" y="1080000"/>
            <a:ext cx="6459717" cy="1415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>
                <a:solidFill>
                  <a:srgbClr val="0000FF"/>
                </a:solidFill>
              </a:rPr>
              <a:t>Handhabung der Präsentation (PPTX):</a:t>
            </a:r>
          </a:p>
          <a:p>
            <a:pPr marL="171450" indent="-171450">
              <a:buFont typeface="Wingdings"/>
              <a:buChar char="Ø"/>
            </a:pPr>
            <a:r>
              <a:rPr lang="de-DE" sz="1200" dirty="0">
                <a:solidFill>
                  <a:srgbClr val="0000FF"/>
                </a:solidFill>
              </a:rPr>
              <a:t>Bei der Präsentation handelt es sich um eine nicht geschützte Microsoft-Power-Point-Datei (PPTX)</a:t>
            </a:r>
          </a:p>
          <a:p>
            <a:pPr marL="171450" indent="-171450">
              <a:buFont typeface="Wingdings"/>
              <a:buChar char="Ø"/>
            </a:pPr>
            <a:r>
              <a:rPr lang="de-DE" sz="1200" dirty="0">
                <a:solidFill>
                  <a:srgbClr val="0000FF"/>
                </a:solidFill>
              </a:rPr>
              <a:t>Auf FOLIE 2 finden Sie das </a:t>
            </a:r>
            <a:r>
              <a:rPr lang="de-DE" sz="1200" b="1" dirty="0">
                <a:solidFill>
                  <a:srgbClr val="0000FF"/>
                </a:solidFill>
              </a:rPr>
              <a:t>HAUPTMENÜ</a:t>
            </a:r>
            <a:r>
              <a:rPr lang="de-DE" sz="1200" dirty="0">
                <a:solidFill>
                  <a:srgbClr val="0000FF"/>
                </a:solidFill>
              </a:rPr>
              <a:t>. Es dient zur Navigation innerhalb der Datei. </a:t>
            </a:r>
            <a:br>
              <a:rPr lang="de-DE" sz="1200" dirty="0">
                <a:solidFill>
                  <a:srgbClr val="0000FF"/>
                </a:solidFill>
              </a:rPr>
            </a:br>
            <a:r>
              <a:rPr lang="de-DE" sz="1200" dirty="0">
                <a:solidFill>
                  <a:srgbClr val="0000FF"/>
                </a:solidFill>
              </a:rPr>
              <a:t>Bitte schalten Sie in den </a:t>
            </a:r>
            <a:r>
              <a:rPr lang="de-DE" sz="1200" b="1" dirty="0">
                <a:solidFill>
                  <a:srgbClr val="FF0000"/>
                </a:solidFill>
              </a:rPr>
              <a:t>Präsentationsmodus</a:t>
            </a:r>
            <a:r>
              <a:rPr lang="de-DE" sz="1200" dirty="0">
                <a:solidFill>
                  <a:srgbClr val="0000FF"/>
                </a:solidFill>
              </a:rPr>
              <a:t> !</a:t>
            </a:r>
          </a:p>
          <a:p>
            <a:pPr marL="171450" indent="-171450">
              <a:buFont typeface="Wingdings"/>
              <a:buChar char="Ø"/>
            </a:pPr>
            <a:r>
              <a:rPr lang="de-DE" sz="1200" dirty="0">
                <a:solidFill>
                  <a:srgbClr val="0000FF"/>
                </a:solidFill>
              </a:rPr>
              <a:t>Durch Anklicken der dort befindlichen Buttons gelangen sie jeweils zu der entsprechenden Folie</a:t>
            </a:r>
          </a:p>
          <a:p>
            <a:pPr marL="171450" indent="-171450">
              <a:buFont typeface="Wingdings"/>
              <a:buChar char="Ø"/>
            </a:pPr>
            <a:r>
              <a:rPr lang="de-DE" sz="1200" dirty="0">
                <a:solidFill>
                  <a:srgbClr val="0000FF"/>
                </a:solidFill>
              </a:rPr>
              <a:t>Der Rücksprung von einer Folie zum Hauptmenü erfolgt über den Button „&gt;&gt;&gt; zum Hauptmenü“.</a:t>
            </a:r>
          </a:p>
          <a:p>
            <a:pPr marL="171450" indent="-171450">
              <a:buFont typeface="Wingdings"/>
              <a:buChar char="Ø"/>
            </a:pPr>
            <a:r>
              <a:rPr lang="de-DE" sz="1200" dirty="0">
                <a:solidFill>
                  <a:srgbClr val="0000FF"/>
                </a:solidFill>
              </a:rPr>
              <a:t>Los geht´s    &gt;&gt;&gt; Präsentationsmodus starten   &gt;&gt;&gt; dann START klicken  (s. rechts unten)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2160000" y="2532153"/>
            <a:ext cx="691618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/>
              <a:t>Haftungsausschluss:</a:t>
            </a:r>
          </a:p>
          <a:p>
            <a:r>
              <a:rPr lang="de-DE" sz="1200" dirty="0"/>
              <a:t>Die Informationen, die Sie in dieser Veröffentlichung/Datei vorfinden, wurden nach bestem Wissen und </a:t>
            </a:r>
            <a:br>
              <a:rPr lang="de-DE" sz="1200" dirty="0"/>
            </a:br>
            <a:r>
              <a:rPr lang="de-DE" sz="1200" dirty="0"/>
              <a:t>Gewissen sorgfältig zusammengestellt und geprüft. Es wird jedoch keine Gewähr - weder ausdrücklich noch </a:t>
            </a:r>
            <a:br>
              <a:rPr lang="de-DE" sz="1200" dirty="0"/>
            </a:br>
            <a:r>
              <a:rPr lang="de-DE" sz="1200" dirty="0"/>
              <a:t>stillschweigend - für die Vollständigkeit, Richtigkeit, Aktualität oder Qualität und jederzeitige Verfügbarkeit</a:t>
            </a:r>
            <a:br>
              <a:rPr lang="de-DE" sz="1200" dirty="0"/>
            </a:br>
            <a:r>
              <a:rPr lang="de-DE" sz="1200" dirty="0"/>
              <a:t>der bereit gestellten Informationen übernommen. In keinem Fall wird für Schäden, die sich aus der </a:t>
            </a:r>
            <a:br>
              <a:rPr lang="de-DE" sz="1200" dirty="0"/>
            </a:br>
            <a:r>
              <a:rPr lang="de-DE" sz="1200" dirty="0"/>
              <a:t>Verwendung der abgerufenen Informationen ergeben, eine Haftung übernommen.</a:t>
            </a:r>
            <a:br>
              <a:rPr lang="de-DE" sz="1200" dirty="0"/>
            </a:br>
            <a:r>
              <a:rPr lang="de-DE" sz="1200" dirty="0"/>
              <a:t>Die Nutzung der Grafiken und Tabellen ist unter Angabe der Quelle zulässig und kostenfrei.</a:t>
            </a:r>
            <a:br>
              <a:rPr lang="de-DE" sz="1200" dirty="0"/>
            </a:br>
            <a:r>
              <a:rPr lang="de-DE" sz="1200" dirty="0"/>
              <a:t>Quellenangabe: EU-Kommission </a:t>
            </a:r>
            <a:br>
              <a:rPr lang="de-DE" sz="1200" dirty="0"/>
            </a:br>
            <a:r>
              <a:rPr lang="de-DE" sz="1000" dirty="0"/>
              <a:t>(https://ec.europa.eu/info/food-farming-fisheries/farming/facts-and-figures/markets/overviews/balance-sheets-sector_en)</a:t>
            </a:r>
            <a:br>
              <a:rPr lang="de-DE" sz="1000" dirty="0"/>
            </a:br>
            <a:r>
              <a:rPr lang="de-DE" sz="1200" dirty="0"/>
              <a:t>Grafik/Tabelle:   Werner Schmid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2160000" y="4507526"/>
            <a:ext cx="4291881" cy="19697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/>
              <a:t>Impressum:</a:t>
            </a:r>
          </a:p>
          <a:p>
            <a:r>
              <a:rPr lang="de-DE" sz="1200" dirty="0"/>
              <a:t>Herausgeber:</a:t>
            </a:r>
            <a:br>
              <a:rPr lang="de-DE" sz="1200" dirty="0"/>
            </a:br>
            <a:r>
              <a:rPr lang="de-DE" sz="1200" dirty="0"/>
              <a:t>Landesanstalt für Landwirtschaft, Ernährung und Ländlicher Raum</a:t>
            </a:r>
            <a:br>
              <a:rPr lang="de-DE" sz="1200" dirty="0"/>
            </a:br>
            <a:r>
              <a:rPr lang="de-DE" sz="1200" dirty="0"/>
              <a:t>Oberbettringer Straße 162</a:t>
            </a:r>
          </a:p>
          <a:p>
            <a:r>
              <a:rPr lang="de-DE" sz="1200" dirty="0"/>
              <a:t>73525 Schwäbisch Gmünd</a:t>
            </a:r>
            <a:br>
              <a:rPr lang="de-DE" sz="1200" dirty="0"/>
            </a:br>
            <a:r>
              <a:rPr lang="de-DE" sz="1200" dirty="0">
                <a:hlinkClick r:id="rId2"/>
              </a:rPr>
              <a:t>poststelle@lel.bwl.de</a:t>
            </a:r>
            <a:br>
              <a:rPr lang="de-DE" sz="1200" dirty="0"/>
            </a:br>
            <a:r>
              <a:rPr lang="de-DE" sz="1200" dirty="0"/>
              <a:t>Tel.: 07171 / 917 100</a:t>
            </a:r>
          </a:p>
          <a:p>
            <a:r>
              <a:rPr lang="de-DE" sz="1200" dirty="0"/>
              <a:t>bei fachlichen Fragen und Anregungen wenden Sie sich bitte an:</a:t>
            </a:r>
          </a:p>
          <a:p>
            <a:r>
              <a:rPr lang="de-DE" sz="1200" dirty="0"/>
              <a:t>Werner Schmid</a:t>
            </a:r>
          </a:p>
          <a:p>
            <a:r>
              <a:rPr lang="de-DE" sz="1200" dirty="0"/>
              <a:t>w.schmid-markt@gmx.de</a:t>
            </a:r>
          </a:p>
        </p:txBody>
      </p:sp>
      <p:sp>
        <p:nvSpPr>
          <p:cNvPr id="8" name="Ellipse 7">
            <a:hlinkClick r:id="rId3" action="ppaction://hlinksldjump"/>
          </p:cNvPr>
          <p:cNvSpPr>
            <a:spLocks noChangeAspect="1"/>
          </p:cNvSpPr>
          <p:nvPr/>
        </p:nvSpPr>
        <p:spPr>
          <a:xfrm>
            <a:off x="6840000" y="4500000"/>
            <a:ext cx="1800000" cy="1800000"/>
          </a:xfrm>
          <a:prstGeom prst="ellipse">
            <a:avLst/>
          </a:prstGeom>
          <a:solidFill>
            <a:srgbClr val="FFFF00"/>
          </a:solidFill>
          <a:ln w="38100" cmpd="dbl">
            <a:solidFill>
              <a:srgbClr val="FF000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dirty="0">
                <a:solidFill>
                  <a:srgbClr val="0000FF"/>
                </a:solidFill>
              </a:rPr>
              <a:t>START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BB55BE60-AD64-B7C4-4442-9CA7B2BE1698}"/>
              </a:ext>
            </a:extLst>
          </p:cNvPr>
          <p:cNvSpPr/>
          <p:nvPr/>
        </p:nvSpPr>
        <p:spPr>
          <a:xfrm>
            <a:off x="18000" y="2484000"/>
            <a:ext cx="1800000" cy="4356000"/>
          </a:xfrm>
          <a:prstGeom prst="rect">
            <a:avLst/>
          </a:prstGeom>
          <a:gradFill>
            <a:gsLst>
              <a:gs pos="0">
                <a:schemeClr val="bg1"/>
              </a:gs>
              <a:gs pos="80000">
                <a:schemeClr val="bg1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r>
              <a:rPr lang="de-DE" sz="1100" b="0" dirty="0">
                <a:solidFill>
                  <a:schemeClr val="bg1">
                    <a:lumMod val="50000"/>
                  </a:schemeClr>
                </a:solidFill>
              </a:rPr>
              <a:t>persönlicher </a:t>
            </a:r>
          </a:p>
          <a:p>
            <a:pPr algn="l"/>
            <a:r>
              <a:rPr lang="de-DE" sz="1100" b="0" dirty="0">
                <a:solidFill>
                  <a:schemeClr val="bg1">
                    <a:lumMod val="50000"/>
                  </a:schemeClr>
                </a:solidFill>
              </a:rPr>
              <a:t>Hinweis des</a:t>
            </a:r>
            <a:r>
              <a:rPr lang="de-DE" sz="1100" b="0" baseline="0" dirty="0">
                <a:solidFill>
                  <a:schemeClr val="bg1">
                    <a:lumMod val="50000"/>
                  </a:schemeClr>
                </a:solidFill>
              </a:rPr>
              <a:t> Autors</a:t>
            </a:r>
            <a:r>
              <a:rPr lang="de-DE" sz="1100" b="0" dirty="0">
                <a:solidFill>
                  <a:schemeClr val="bg1">
                    <a:lumMod val="50000"/>
                  </a:schemeClr>
                </a:solidFill>
              </a:rPr>
              <a:t> </a:t>
            </a:r>
            <a:br>
              <a:rPr lang="de-DE" sz="1100" b="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de-DE" sz="1100" b="0" dirty="0">
                <a:solidFill>
                  <a:schemeClr val="bg1">
                    <a:lumMod val="50000"/>
                  </a:schemeClr>
                </a:solidFill>
              </a:rPr>
              <a:t>Werner Schmid</a:t>
            </a:r>
          </a:p>
          <a:p>
            <a:pPr algn="l"/>
            <a:endParaRPr lang="de-DE" sz="1100" b="0" dirty="0">
              <a:solidFill>
                <a:schemeClr val="bg1">
                  <a:lumMod val="50000"/>
                </a:schemeClr>
              </a:solidFill>
            </a:endParaRPr>
          </a:p>
          <a:p>
            <a:pPr algn="l"/>
            <a:r>
              <a:rPr lang="de-DE" sz="1100" b="0" dirty="0">
                <a:solidFill>
                  <a:schemeClr val="bg1">
                    <a:lumMod val="50000"/>
                  </a:schemeClr>
                </a:solidFill>
              </a:rPr>
              <a:t>Meine berufliche</a:t>
            </a:r>
            <a:r>
              <a:rPr lang="de-DE" sz="1100" b="0" baseline="0" dirty="0">
                <a:solidFill>
                  <a:schemeClr val="bg1">
                    <a:lumMod val="50000"/>
                  </a:schemeClr>
                </a:solidFill>
              </a:rPr>
              <a:t> Tätigkeit bei der LEL Schwäbisch Gmünd endet am 30.04.2025, da ich zum 01.05. in Pension gehe.</a:t>
            </a:r>
          </a:p>
          <a:p>
            <a:pPr algn="l"/>
            <a:r>
              <a:rPr lang="de-DE" sz="1100" b="0" baseline="0" dirty="0">
                <a:solidFill>
                  <a:schemeClr val="bg1">
                    <a:lumMod val="50000"/>
                  </a:schemeClr>
                </a:solidFill>
              </a:rPr>
              <a:t>Dennoch werde ich dem</a:t>
            </a:r>
          </a:p>
          <a:p>
            <a:pPr algn="l"/>
            <a:r>
              <a:rPr lang="de-DE" sz="1100" b="0" baseline="0" dirty="0">
                <a:solidFill>
                  <a:schemeClr val="bg1">
                    <a:lumMod val="50000"/>
                  </a:schemeClr>
                </a:solidFill>
              </a:rPr>
              <a:t>Thema Agrarmärkte auch </a:t>
            </a:r>
          </a:p>
          <a:p>
            <a:pPr algn="l"/>
            <a:r>
              <a:rPr lang="de-DE" sz="1100" b="0" baseline="0" dirty="0">
                <a:solidFill>
                  <a:schemeClr val="bg1">
                    <a:lumMod val="50000"/>
                  </a:schemeClr>
                </a:solidFill>
              </a:rPr>
              <a:t>in meinem </a:t>
            </a:r>
          </a:p>
          <a:p>
            <a:pPr algn="l"/>
            <a:r>
              <a:rPr lang="de-DE" sz="1100" b="0" baseline="0" dirty="0">
                <a:solidFill>
                  <a:schemeClr val="bg1">
                    <a:lumMod val="50000"/>
                  </a:schemeClr>
                </a:solidFill>
              </a:rPr>
              <a:t>„(</a:t>
            </a:r>
            <a:r>
              <a:rPr lang="de-DE" sz="1100" b="0" baseline="0" dirty="0" err="1">
                <a:solidFill>
                  <a:schemeClr val="bg1">
                    <a:lumMod val="50000"/>
                  </a:schemeClr>
                </a:solidFill>
              </a:rPr>
              <a:t>Un</a:t>
            </a:r>
            <a:r>
              <a:rPr lang="de-DE" sz="1100" b="0" baseline="0" dirty="0">
                <a:solidFill>
                  <a:schemeClr val="bg1">
                    <a:lumMod val="50000"/>
                  </a:schemeClr>
                </a:solidFill>
              </a:rPr>
              <a:t>-)“ Ruhestand treu bleiben. Geplant ist insbesondere die</a:t>
            </a:r>
          </a:p>
          <a:p>
            <a:pPr algn="l"/>
            <a:r>
              <a:rPr lang="de-DE" sz="1100" b="0" baseline="0" dirty="0">
                <a:solidFill>
                  <a:schemeClr val="bg1">
                    <a:lumMod val="50000"/>
                  </a:schemeClr>
                </a:solidFill>
              </a:rPr>
              <a:t>USDA-Analyse sowie die</a:t>
            </a:r>
            <a:br>
              <a:rPr lang="de-DE" sz="1100" b="0" baseline="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de-DE" sz="1100" b="0" baseline="0" dirty="0">
                <a:solidFill>
                  <a:schemeClr val="bg1">
                    <a:lumMod val="50000"/>
                  </a:schemeClr>
                </a:solidFill>
              </a:rPr>
              <a:t>Analyse der EU-Daten</a:t>
            </a:r>
            <a:br>
              <a:rPr lang="de-DE" sz="1100" b="0" baseline="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de-DE" sz="1100" b="0" baseline="0" dirty="0">
                <a:solidFill>
                  <a:schemeClr val="bg1">
                    <a:lumMod val="50000"/>
                  </a:schemeClr>
                </a:solidFill>
              </a:rPr>
              <a:t>weiterzuführen.</a:t>
            </a:r>
          </a:p>
          <a:p>
            <a:pPr algn="l"/>
            <a:endParaRPr lang="de-DE" sz="1100" b="0" baseline="0" dirty="0">
              <a:solidFill>
                <a:schemeClr val="bg1">
                  <a:lumMod val="50000"/>
                </a:schemeClr>
              </a:solidFill>
            </a:endParaRPr>
          </a:p>
          <a:p>
            <a:pPr algn="l"/>
            <a:r>
              <a:rPr lang="de-DE" sz="1100" b="0" baseline="0" dirty="0">
                <a:solidFill>
                  <a:schemeClr val="bg1">
                    <a:lumMod val="50000"/>
                  </a:schemeClr>
                </a:solidFill>
              </a:rPr>
              <a:t>Für Interessierte hier</a:t>
            </a:r>
          </a:p>
          <a:p>
            <a:pPr algn="l"/>
            <a:r>
              <a:rPr lang="de-DE" sz="1100" b="0" baseline="0" dirty="0">
                <a:solidFill>
                  <a:schemeClr val="bg1">
                    <a:lumMod val="50000"/>
                  </a:schemeClr>
                </a:solidFill>
              </a:rPr>
              <a:t>meine (vorläufige) Kontakt-E-Mail</a:t>
            </a:r>
          </a:p>
          <a:p>
            <a:pPr algn="l"/>
            <a:r>
              <a:rPr lang="de-DE" sz="1100" b="0" baseline="0" dirty="0">
                <a:solidFill>
                  <a:schemeClr val="bg1">
                    <a:lumMod val="50000"/>
                  </a:schemeClr>
                </a:solidFill>
              </a:rPr>
              <a:t>in Sachen Märkte:</a:t>
            </a:r>
          </a:p>
          <a:p>
            <a:pPr algn="l"/>
            <a:endParaRPr lang="de-DE" sz="1100" b="0" dirty="0">
              <a:solidFill>
                <a:schemeClr val="bg1">
                  <a:lumMod val="50000"/>
                </a:schemeClr>
              </a:solidFill>
            </a:endParaRPr>
          </a:p>
          <a:p>
            <a:pPr algn="l"/>
            <a:r>
              <a:rPr lang="de-DE" sz="1100" b="0" dirty="0">
                <a:solidFill>
                  <a:schemeClr val="bg1">
                    <a:lumMod val="50000"/>
                  </a:schemeClr>
                </a:solidFill>
              </a:rPr>
              <a:t>w.schmid-markt@gmx.de</a:t>
            </a:r>
          </a:p>
          <a:p>
            <a:pPr algn="l"/>
            <a:endParaRPr lang="de-DE" sz="1100" b="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376016"/>
      </p:ext>
    </p:extLst>
  </p:cSld>
  <p:clrMapOvr>
    <a:masterClrMapping/>
  </p:clrMapOvr>
  <p:transition spd="slow"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10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599998" y="360000"/>
            <a:ext cx="439953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800" b="1" dirty="0">
                <a:solidFill>
                  <a:srgbClr val="0000FF"/>
                </a:solidFill>
              </a:rPr>
              <a:t>Getreide gesamt</a:t>
            </a:r>
          </a:p>
          <a:p>
            <a:pPr algn="ctr"/>
            <a:r>
              <a:rPr lang="de-DE" sz="3200" b="1" dirty="0">
                <a:solidFill>
                  <a:srgbClr val="0000FF"/>
                </a:solidFill>
              </a:rPr>
              <a:t>Export &amp; Import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91DC97B-175F-D0D5-F8E7-B81A9750B6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0" y="2520000"/>
            <a:ext cx="9000000" cy="400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773657"/>
      </p:ext>
    </p:extLst>
  </p:cSld>
  <p:clrMapOvr>
    <a:masterClrMapping/>
  </p:clrMapOvr>
  <p:transition spd="slow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11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2858357" y="900000"/>
            <a:ext cx="588282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800" b="1" dirty="0">
                <a:solidFill>
                  <a:srgbClr val="0000FF"/>
                </a:solidFill>
              </a:rPr>
              <a:t>Getreide gesamt</a:t>
            </a:r>
          </a:p>
          <a:p>
            <a:pPr algn="ctr"/>
            <a:r>
              <a:rPr lang="de-DE" sz="3200" b="1" dirty="0">
                <a:solidFill>
                  <a:srgbClr val="0000FF"/>
                </a:solidFill>
              </a:rPr>
              <a:t>Endbestände </a:t>
            </a:r>
            <a:r>
              <a:rPr lang="de-DE" sz="3200" dirty="0">
                <a:solidFill>
                  <a:srgbClr val="0000FF"/>
                </a:solidFill>
              </a:rPr>
              <a:t>/</a:t>
            </a:r>
            <a:r>
              <a:rPr lang="de-DE" sz="3200" b="1" dirty="0">
                <a:solidFill>
                  <a:srgbClr val="0000FF"/>
                </a:solidFill>
              </a:rPr>
              <a:t> stock-</a:t>
            </a:r>
            <a:r>
              <a:rPr lang="de-DE" sz="3200" b="1" dirty="0" err="1">
                <a:solidFill>
                  <a:srgbClr val="0000FF"/>
                </a:solidFill>
              </a:rPr>
              <a:t>to</a:t>
            </a:r>
            <a:r>
              <a:rPr lang="de-DE" sz="3200" b="1" dirty="0">
                <a:solidFill>
                  <a:srgbClr val="0000FF"/>
                </a:solidFill>
              </a:rPr>
              <a:t>-</a:t>
            </a:r>
            <a:r>
              <a:rPr lang="de-DE" sz="3200" b="1" dirty="0" err="1">
                <a:solidFill>
                  <a:srgbClr val="0000FF"/>
                </a:solidFill>
              </a:rPr>
              <a:t>use</a:t>
            </a:r>
            <a:r>
              <a:rPr lang="de-DE" sz="3200" b="1" dirty="0">
                <a:solidFill>
                  <a:srgbClr val="0000FF"/>
                </a:solidFill>
              </a:rPr>
              <a:t>-ratio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D59F2D9-3CC5-E7CC-D804-FB23AE126C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0" y="2520000"/>
            <a:ext cx="9000000" cy="296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940170"/>
      </p:ext>
    </p:extLst>
  </p:cSld>
  <p:clrMapOvr>
    <a:masterClrMapping/>
  </p:clrMapOvr>
  <p:transition spd="slow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12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00000" y="900000"/>
            <a:ext cx="439953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800" b="1" dirty="0">
                <a:solidFill>
                  <a:srgbClr val="0000FF"/>
                </a:solidFill>
              </a:rPr>
              <a:t>Getreide gesamt</a:t>
            </a:r>
            <a:br>
              <a:rPr lang="de-DE" sz="4800" b="1" dirty="0">
                <a:solidFill>
                  <a:srgbClr val="0000FF"/>
                </a:solidFill>
              </a:rPr>
            </a:br>
            <a:r>
              <a:rPr lang="de-DE" sz="3200" b="1" dirty="0">
                <a:solidFill>
                  <a:srgbClr val="0000FF"/>
                </a:solidFill>
              </a:rPr>
              <a:t>Selbstversorgungsgrad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FC8B5BD4-4276-4D87-0AD2-1DC1A5CE3B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0" y="2520000"/>
            <a:ext cx="9000000" cy="287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114065"/>
      </p:ext>
    </p:extLst>
  </p:cSld>
  <p:clrMapOvr>
    <a:masterClrMapping/>
  </p:clrMapOvr>
  <p:transition spd="slow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13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00000" y="900000"/>
            <a:ext cx="439953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800" b="1" dirty="0">
                <a:solidFill>
                  <a:srgbClr val="0000FF"/>
                </a:solidFill>
              </a:rPr>
              <a:t>Getreide gesamt</a:t>
            </a:r>
            <a:br>
              <a:rPr lang="de-DE" sz="4800" b="1" dirty="0">
                <a:solidFill>
                  <a:srgbClr val="0000FF"/>
                </a:solidFill>
              </a:rPr>
            </a:br>
            <a:r>
              <a:rPr lang="de-DE" sz="3200" b="1" dirty="0">
                <a:solidFill>
                  <a:srgbClr val="0000FF"/>
                </a:solidFill>
              </a:rPr>
              <a:t>Flächen &amp; Erträge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F46FA80E-FB96-395E-C3BE-F9AE70F268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0" y="2520000"/>
            <a:ext cx="9000000" cy="3124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444890"/>
      </p:ext>
    </p:extLst>
  </p:cSld>
  <p:clrMapOvr>
    <a:masterClrMapping/>
  </p:clrMapOvr>
  <p:transition spd="slow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14</a:t>
            </a:fld>
            <a:endParaRPr lang="de-DE" dirty="0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00000" y="900000"/>
            <a:ext cx="20540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800" b="1" dirty="0">
                <a:solidFill>
                  <a:srgbClr val="0000FF"/>
                </a:solidFill>
              </a:rPr>
              <a:t>Weizen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9FE5E3C5-D4D1-B1CE-40E1-FA5404A7A9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0" y="2520000"/>
            <a:ext cx="9000000" cy="3232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845011"/>
      </p:ext>
    </p:extLst>
  </p:cSld>
  <p:clrMapOvr>
    <a:masterClrMapping/>
  </p:clrMapOvr>
  <p:transition spd="slow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15</a:t>
            </a:fld>
            <a:endParaRPr lang="de-DE" dirty="0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0000" y="2520000"/>
            <a:ext cx="288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800" b="1" dirty="0">
              <a:solidFill>
                <a:srgbClr val="FF0000"/>
              </a:solidFill>
            </a:endParaRPr>
          </a:p>
          <a:p>
            <a:r>
              <a:rPr lang="de-DE" sz="4800" b="1" dirty="0">
                <a:solidFill>
                  <a:srgbClr val="FF0000"/>
                </a:solidFill>
              </a:rPr>
              <a:t>2026/27</a:t>
            </a:r>
          </a:p>
        </p:txBody>
      </p:sp>
      <p:sp>
        <p:nvSpPr>
          <p:cNvPr id="8" name="Abgerundetes Rechteck 7"/>
          <p:cNvSpPr/>
          <p:nvPr/>
        </p:nvSpPr>
        <p:spPr>
          <a:xfrm>
            <a:off x="360000" y="4500000"/>
            <a:ext cx="1800000" cy="288032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zum Vorjahr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9EC8715D-8BD3-0135-018C-4F7D4CCA87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0" y="108000"/>
            <a:ext cx="4788000" cy="660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411144"/>
      </p:ext>
    </p:extLst>
  </p:cSld>
  <p:clrMapOvr>
    <a:masterClrMapping/>
  </p:clrMapOvr>
  <p:transition spd="slow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16</a:t>
            </a:fld>
            <a:endParaRPr lang="de-DE" dirty="0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0000" y="2520000"/>
            <a:ext cx="288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800" b="1" dirty="0">
              <a:solidFill>
                <a:srgbClr val="0000FF"/>
              </a:solidFill>
            </a:endParaRPr>
          </a:p>
          <a:p>
            <a:r>
              <a:rPr lang="de-DE" sz="4800" b="1" dirty="0">
                <a:solidFill>
                  <a:srgbClr val="0000FF"/>
                </a:solidFill>
              </a:rPr>
              <a:t>2025/26</a:t>
            </a:r>
          </a:p>
        </p:txBody>
      </p:sp>
      <p:sp>
        <p:nvSpPr>
          <p:cNvPr id="8" name="Abgerundetes Rechteck 7"/>
          <p:cNvSpPr/>
          <p:nvPr/>
        </p:nvSpPr>
        <p:spPr>
          <a:xfrm>
            <a:off x="360000" y="4500000"/>
            <a:ext cx="1800000" cy="288032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zum Vorjahr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1351C62-C1FA-F7B1-A76D-4CE762A6E7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0" y="108000"/>
            <a:ext cx="4788000" cy="660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256993"/>
      </p:ext>
    </p:extLst>
  </p:cSld>
  <p:clrMapOvr>
    <a:masterClrMapping/>
  </p:clrMapOvr>
  <p:transition spd="slow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17</a:t>
            </a:fld>
            <a:endParaRPr lang="de-DE" dirty="0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0000" y="2520000"/>
            <a:ext cx="288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800" b="1" dirty="0"/>
          </a:p>
          <a:p>
            <a:r>
              <a:rPr lang="de-DE" sz="4800" b="1" dirty="0"/>
              <a:t>2024/25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A11EA1D-9FE8-D27F-5CD8-3D17EA195D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0" y="108000"/>
            <a:ext cx="4788000" cy="660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872474"/>
      </p:ext>
    </p:extLst>
  </p:cSld>
  <p:clrMapOvr>
    <a:masterClrMapping/>
  </p:clrMapOvr>
  <p:transition spd="slow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18</a:t>
            </a:fld>
            <a:endParaRPr lang="de-DE" dirty="0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777036" y="900000"/>
            <a:ext cx="404546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800" b="1" dirty="0">
                <a:solidFill>
                  <a:srgbClr val="0000FF"/>
                </a:solidFill>
              </a:rPr>
              <a:t>Weizen</a:t>
            </a:r>
            <a:br>
              <a:rPr lang="de-DE" sz="4800" b="1" dirty="0">
                <a:solidFill>
                  <a:srgbClr val="0000FF"/>
                </a:solidFill>
              </a:rPr>
            </a:br>
            <a:r>
              <a:rPr lang="de-DE" sz="3200" b="1" dirty="0">
                <a:solidFill>
                  <a:srgbClr val="0000FF"/>
                </a:solidFill>
              </a:rPr>
              <a:t>Erzeugung / Verbrauch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17943BB-E36C-BF20-5811-234A68F732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0" y="2520000"/>
            <a:ext cx="9000000" cy="3290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530283"/>
      </p:ext>
    </p:extLst>
  </p:cSld>
  <p:clrMapOvr>
    <a:masterClrMapping/>
  </p:clrMapOvr>
  <p:transition spd="slow"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19</a:t>
            </a:fld>
            <a:endParaRPr lang="de-DE" dirty="0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4123061" y="360000"/>
            <a:ext cx="335341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800" b="1" dirty="0">
                <a:solidFill>
                  <a:srgbClr val="0000FF"/>
                </a:solidFill>
              </a:rPr>
              <a:t>Weizen</a:t>
            </a:r>
          </a:p>
          <a:p>
            <a:pPr algn="ctr"/>
            <a:r>
              <a:rPr lang="de-DE" sz="3200" b="1" dirty="0">
                <a:solidFill>
                  <a:srgbClr val="0000FF"/>
                </a:solidFill>
              </a:rPr>
              <a:t>Exporte &amp; Importe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F0ADF672-3BD7-9D7D-AFDE-A8FF8E3DB3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0" y="2520000"/>
            <a:ext cx="9000000" cy="400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840363"/>
      </p:ext>
    </p:extLst>
  </p:cSld>
  <p:clrMapOvr>
    <a:masterClrMapping/>
  </p:clrMapOvr>
  <p:transition spd="slow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" name="Rechteck 2"/>
          <p:cNvSpPr/>
          <p:nvPr/>
        </p:nvSpPr>
        <p:spPr>
          <a:xfrm>
            <a:off x="0" y="692696"/>
            <a:ext cx="9144000" cy="6300000"/>
          </a:xfrm>
          <a:prstGeom prst="rect">
            <a:avLst/>
          </a:prstGeom>
          <a:solidFill>
            <a:srgbClr val="003300"/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7" name="Textfeld 36"/>
          <p:cNvSpPr txBox="1"/>
          <p:nvPr/>
        </p:nvSpPr>
        <p:spPr>
          <a:xfrm>
            <a:off x="360000" y="1260000"/>
            <a:ext cx="632719" cy="215444"/>
          </a:xfrm>
          <a:prstGeom prst="rect">
            <a:avLst/>
          </a:prstGeom>
          <a:noFill/>
        </p:spPr>
        <p:txBody>
          <a:bodyPr wrap="none" lIns="72000" tIns="0" rIns="72000" bIns="0" rtlCol="0"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Bilanz </a:t>
            </a:r>
          </a:p>
        </p:txBody>
      </p:sp>
      <p:sp>
        <p:nvSpPr>
          <p:cNvPr id="109" name="Abgerundetes Rechteck 108">
            <a:hlinkClick r:id="rId3" action="ppaction://hlinksldjump"/>
          </p:cNvPr>
          <p:cNvSpPr/>
          <p:nvPr/>
        </p:nvSpPr>
        <p:spPr>
          <a:xfrm>
            <a:off x="2520000" y="2340000"/>
            <a:ext cx="1800000" cy="288000"/>
          </a:xfrm>
          <a:prstGeom prst="roundRect">
            <a:avLst>
              <a:gd name="adj" fmla="val 32949"/>
            </a:avLst>
          </a:prstGeom>
          <a:gradFill flip="none" rotWithShape="1">
            <a:gsLst>
              <a:gs pos="77000">
                <a:srgbClr val="FFFF99"/>
              </a:gs>
              <a:gs pos="0">
                <a:srgbClr val="FFFF99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pPr algn="ctr"/>
            <a:r>
              <a:rPr lang="de-DE" sz="900" b="1" dirty="0">
                <a:solidFill>
                  <a:srgbClr val="0000FF"/>
                </a:solidFill>
              </a:rPr>
              <a:t>EU – 27    Getreide gesamt</a:t>
            </a:r>
          </a:p>
        </p:txBody>
      </p:sp>
      <p:sp>
        <p:nvSpPr>
          <p:cNvPr id="153" name="Abgerundetes Rechteck 152">
            <a:hlinkClick r:id="rId4" action="ppaction://hlinksldjump"/>
          </p:cNvPr>
          <p:cNvSpPr/>
          <p:nvPr/>
        </p:nvSpPr>
        <p:spPr>
          <a:xfrm>
            <a:off x="4500072" y="2340000"/>
            <a:ext cx="648000" cy="288000"/>
          </a:xfrm>
          <a:prstGeom prst="roundRect">
            <a:avLst/>
          </a:prstGeom>
          <a:gradFill flip="none" rotWithShape="1">
            <a:gsLst>
              <a:gs pos="77000">
                <a:srgbClr val="FFFF99"/>
              </a:gs>
              <a:gs pos="0">
                <a:srgbClr val="FFFF99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pPr algn="ctr"/>
            <a:r>
              <a:rPr lang="de-DE" sz="900" b="1" dirty="0">
                <a:solidFill>
                  <a:srgbClr val="0000FF"/>
                </a:solidFill>
              </a:rPr>
              <a:t>Weizen</a:t>
            </a:r>
          </a:p>
        </p:txBody>
      </p:sp>
      <p:sp>
        <p:nvSpPr>
          <p:cNvPr id="179" name="Abgerundetes Rechteck 178">
            <a:hlinkClick r:id="rId5" action="ppaction://hlinksldjump"/>
          </p:cNvPr>
          <p:cNvSpPr/>
          <p:nvPr/>
        </p:nvSpPr>
        <p:spPr>
          <a:xfrm>
            <a:off x="4500072" y="1800000"/>
            <a:ext cx="648000" cy="288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t"/>
          <a:lstStyle/>
          <a:p>
            <a:pPr algn="ctr"/>
            <a:r>
              <a:rPr lang="de-DE" sz="900" b="1" dirty="0">
                <a:solidFill>
                  <a:srgbClr val="0000FF"/>
                </a:solidFill>
              </a:rPr>
              <a:t>Weizen-</a:t>
            </a:r>
            <a:br>
              <a:rPr lang="de-DE" sz="900" b="1" dirty="0">
                <a:solidFill>
                  <a:srgbClr val="0000FF"/>
                </a:solidFill>
              </a:rPr>
            </a:br>
            <a:r>
              <a:rPr lang="de-DE" sz="900" b="1" dirty="0" err="1">
                <a:solidFill>
                  <a:srgbClr val="0000FF"/>
                </a:solidFill>
              </a:rPr>
              <a:t>bilanz</a:t>
            </a:r>
            <a:endParaRPr lang="de-DE" sz="900" b="1" dirty="0">
              <a:solidFill>
                <a:srgbClr val="0000FF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980000" y="72000"/>
            <a:ext cx="5400000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r>
              <a:rPr lang="de-DE" sz="2800" b="1" dirty="0">
                <a:solidFill>
                  <a:schemeClr val="bg1">
                    <a:lumMod val="65000"/>
                  </a:schemeClr>
                </a:solidFill>
              </a:rPr>
              <a:t>EU-27-Getreidebilanzen 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(Stand: 30.04.2026)</a:t>
            </a:r>
          </a:p>
        </p:txBody>
      </p:sp>
      <p:sp>
        <p:nvSpPr>
          <p:cNvPr id="282" name="Textfeld 281"/>
          <p:cNvSpPr txBox="1"/>
          <p:nvPr/>
        </p:nvSpPr>
        <p:spPr>
          <a:xfrm>
            <a:off x="1260000" y="1260000"/>
            <a:ext cx="1154731" cy="197934"/>
          </a:xfrm>
          <a:prstGeom prst="rect">
            <a:avLst/>
          </a:prstGeom>
          <a:noFill/>
        </p:spPr>
        <p:txBody>
          <a:bodyPr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r>
              <a:rPr lang="de-DE" sz="1050" dirty="0"/>
              <a:t>nach Getreidearten</a:t>
            </a:r>
          </a:p>
        </p:txBody>
      </p:sp>
      <p:sp>
        <p:nvSpPr>
          <p:cNvPr id="294" name="Abgerundetes Rechteck 293">
            <a:hlinkClick r:id="rId6" action="ppaction://hlinksldjump"/>
          </p:cNvPr>
          <p:cNvSpPr/>
          <p:nvPr/>
        </p:nvSpPr>
        <p:spPr>
          <a:xfrm>
            <a:off x="2520000" y="1259444"/>
            <a:ext cx="1800000" cy="288000"/>
          </a:xfrm>
          <a:prstGeom prst="roundRect">
            <a:avLst>
              <a:gd name="adj" fmla="val 32949"/>
            </a:avLst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pPr algn="ctr"/>
            <a:r>
              <a:rPr lang="de-DE" sz="900" b="1" dirty="0">
                <a:solidFill>
                  <a:srgbClr val="0000FF"/>
                </a:solidFill>
              </a:rPr>
              <a:t>EU – 27       Bilanz: </a:t>
            </a:r>
            <a:r>
              <a:rPr lang="de-DE" sz="1200" b="1" dirty="0">
                <a:solidFill>
                  <a:srgbClr val="FF0000"/>
                </a:solidFill>
              </a:rPr>
              <a:t>2026/27</a:t>
            </a:r>
          </a:p>
        </p:txBody>
      </p:sp>
      <p:sp>
        <p:nvSpPr>
          <p:cNvPr id="306" name="Abgerundetes Rechteck 305">
            <a:hlinkClick r:id="rId7" action="ppaction://hlinksldjump"/>
          </p:cNvPr>
          <p:cNvSpPr/>
          <p:nvPr/>
        </p:nvSpPr>
        <p:spPr>
          <a:xfrm>
            <a:off x="2520000" y="1800000"/>
            <a:ext cx="1800000" cy="288000"/>
          </a:xfrm>
          <a:prstGeom prst="roundRect">
            <a:avLst>
              <a:gd name="adj" fmla="val 32949"/>
            </a:avLst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pPr algn="ctr"/>
            <a:r>
              <a:rPr lang="de-DE" sz="900" b="1" dirty="0">
                <a:solidFill>
                  <a:srgbClr val="0000FF"/>
                </a:solidFill>
              </a:rPr>
              <a:t>EU – 27    Getreidebilanz  ges.</a:t>
            </a:r>
          </a:p>
        </p:txBody>
      </p:sp>
      <p:sp>
        <p:nvSpPr>
          <p:cNvPr id="307" name="Textfeld 306"/>
          <p:cNvSpPr txBox="1"/>
          <p:nvPr/>
        </p:nvSpPr>
        <p:spPr>
          <a:xfrm>
            <a:off x="1260000" y="1800000"/>
            <a:ext cx="741156" cy="197934"/>
          </a:xfrm>
          <a:prstGeom prst="rect">
            <a:avLst/>
          </a:prstGeom>
          <a:noFill/>
        </p:spPr>
        <p:txBody>
          <a:bodyPr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r>
              <a:rPr lang="de-DE" sz="1050" dirty="0"/>
              <a:t>nach Jahren</a:t>
            </a:r>
          </a:p>
        </p:txBody>
      </p:sp>
      <p:sp>
        <p:nvSpPr>
          <p:cNvPr id="308" name="Textfeld 307"/>
          <p:cNvSpPr txBox="1"/>
          <p:nvPr/>
        </p:nvSpPr>
        <p:spPr>
          <a:xfrm>
            <a:off x="360000" y="1800000"/>
            <a:ext cx="632719" cy="215444"/>
          </a:xfrm>
          <a:prstGeom prst="rect">
            <a:avLst/>
          </a:prstGeom>
          <a:noFill/>
        </p:spPr>
        <p:txBody>
          <a:bodyPr wrap="none" lIns="72000" tIns="0" rIns="72000" bIns="0" rtlCol="0"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Bilanz </a:t>
            </a:r>
          </a:p>
        </p:txBody>
      </p:sp>
      <p:sp>
        <p:nvSpPr>
          <p:cNvPr id="351" name="Textfeld 350"/>
          <p:cNvSpPr txBox="1"/>
          <p:nvPr/>
        </p:nvSpPr>
        <p:spPr>
          <a:xfrm>
            <a:off x="360000" y="2340000"/>
            <a:ext cx="1949490" cy="553998"/>
          </a:xfrm>
          <a:prstGeom prst="rect">
            <a:avLst/>
          </a:prstGeom>
          <a:noFill/>
        </p:spPr>
        <p:txBody>
          <a:bodyPr wrap="none" lIns="72000" tIns="0" rIns="72000" bIns="0" rtlCol="0"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Verlauf der Schätzungen</a:t>
            </a:r>
            <a:br>
              <a:rPr lang="de-DE" sz="1400" b="1" dirty="0">
                <a:solidFill>
                  <a:schemeClr val="bg1"/>
                </a:solidFill>
              </a:rPr>
            </a:br>
            <a:r>
              <a:rPr lang="de-DE" sz="1050" b="1" i="1" dirty="0">
                <a:solidFill>
                  <a:schemeClr val="bg1"/>
                </a:solidFill>
              </a:rPr>
              <a:t>(Erzeugung, Verbrauch, </a:t>
            </a:r>
            <a:br>
              <a:rPr lang="de-DE" sz="1050" b="1" i="1" dirty="0">
                <a:solidFill>
                  <a:schemeClr val="bg1"/>
                </a:solidFill>
              </a:rPr>
            </a:br>
            <a:r>
              <a:rPr lang="de-DE" sz="1050" b="1" i="1" dirty="0">
                <a:solidFill>
                  <a:schemeClr val="bg1"/>
                </a:solidFill>
              </a:rPr>
              <a:t> Export, Bestände) </a:t>
            </a:r>
          </a:p>
        </p:txBody>
      </p:sp>
      <p:sp>
        <p:nvSpPr>
          <p:cNvPr id="370" name="Abgerundetes Rechteck 369">
            <a:hlinkClick r:id="rId8" action="ppaction://hlinksldjump"/>
          </p:cNvPr>
          <p:cNvSpPr/>
          <p:nvPr/>
        </p:nvSpPr>
        <p:spPr>
          <a:xfrm>
            <a:off x="5256058" y="1800000"/>
            <a:ext cx="648000" cy="288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t"/>
          <a:lstStyle/>
          <a:p>
            <a:pPr algn="ctr"/>
            <a:r>
              <a:rPr lang="de-DE" sz="900" b="1" dirty="0">
                <a:solidFill>
                  <a:srgbClr val="0000FF"/>
                </a:solidFill>
              </a:rPr>
              <a:t>Mais-</a:t>
            </a:r>
            <a:br>
              <a:rPr lang="de-DE" sz="900" b="1" dirty="0">
                <a:solidFill>
                  <a:srgbClr val="0000FF"/>
                </a:solidFill>
              </a:rPr>
            </a:br>
            <a:r>
              <a:rPr lang="de-DE" sz="900" b="1" dirty="0" err="1">
                <a:solidFill>
                  <a:srgbClr val="0000FF"/>
                </a:solidFill>
              </a:rPr>
              <a:t>bilanz</a:t>
            </a:r>
            <a:endParaRPr lang="de-DE" sz="900" b="1" dirty="0">
              <a:solidFill>
                <a:srgbClr val="0000FF"/>
              </a:solidFill>
            </a:endParaRPr>
          </a:p>
        </p:txBody>
      </p:sp>
      <p:sp>
        <p:nvSpPr>
          <p:cNvPr id="372" name="Abgerundetes Rechteck 371">
            <a:hlinkClick r:id="rId9" action="ppaction://hlinksldjump"/>
          </p:cNvPr>
          <p:cNvSpPr/>
          <p:nvPr/>
        </p:nvSpPr>
        <p:spPr>
          <a:xfrm>
            <a:off x="6012044" y="1800000"/>
            <a:ext cx="648000" cy="288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t"/>
          <a:lstStyle/>
          <a:p>
            <a:pPr algn="ctr"/>
            <a:r>
              <a:rPr lang="de-DE" sz="900" b="1" dirty="0">
                <a:solidFill>
                  <a:srgbClr val="0000FF"/>
                </a:solidFill>
              </a:rPr>
              <a:t>Gersten-</a:t>
            </a:r>
            <a:br>
              <a:rPr lang="de-DE" sz="900" b="1" dirty="0">
                <a:solidFill>
                  <a:srgbClr val="0000FF"/>
                </a:solidFill>
              </a:rPr>
            </a:br>
            <a:r>
              <a:rPr lang="de-DE" sz="900" b="1" dirty="0" err="1">
                <a:solidFill>
                  <a:srgbClr val="0000FF"/>
                </a:solidFill>
              </a:rPr>
              <a:t>bilanz</a:t>
            </a:r>
            <a:endParaRPr lang="de-DE" sz="900" b="1" dirty="0">
              <a:solidFill>
                <a:srgbClr val="0000FF"/>
              </a:solidFill>
            </a:endParaRPr>
          </a:p>
        </p:txBody>
      </p:sp>
      <p:sp>
        <p:nvSpPr>
          <p:cNvPr id="373" name="Abgerundetes Rechteck 372">
            <a:hlinkClick r:id="rId10" action="ppaction://hlinksldjump"/>
          </p:cNvPr>
          <p:cNvSpPr/>
          <p:nvPr/>
        </p:nvSpPr>
        <p:spPr>
          <a:xfrm>
            <a:off x="6768030" y="1800000"/>
            <a:ext cx="648000" cy="288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t"/>
          <a:lstStyle/>
          <a:p>
            <a:pPr algn="ctr"/>
            <a:r>
              <a:rPr lang="de-DE" sz="900" b="1" dirty="0">
                <a:solidFill>
                  <a:srgbClr val="0000FF"/>
                </a:solidFill>
              </a:rPr>
              <a:t>Roggen-</a:t>
            </a:r>
            <a:br>
              <a:rPr lang="de-DE" sz="900" b="1" dirty="0">
                <a:solidFill>
                  <a:srgbClr val="0000FF"/>
                </a:solidFill>
              </a:rPr>
            </a:br>
            <a:r>
              <a:rPr lang="de-DE" sz="900" b="1" dirty="0" err="1">
                <a:solidFill>
                  <a:srgbClr val="0000FF"/>
                </a:solidFill>
              </a:rPr>
              <a:t>bilanz</a:t>
            </a:r>
            <a:endParaRPr lang="de-DE" sz="900" b="1" dirty="0">
              <a:solidFill>
                <a:srgbClr val="0000FF"/>
              </a:solidFill>
            </a:endParaRPr>
          </a:p>
        </p:txBody>
      </p:sp>
      <p:sp>
        <p:nvSpPr>
          <p:cNvPr id="374" name="Abgerundetes Rechteck 373">
            <a:hlinkClick r:id="rId11" action="ppaction://hlinksldjump"/>
          </p:cNvPr>
          <p:cNvSpPr/>
          <p:nvPr/>
        </p:nvSpPr>
        <p:spPr>
          <a:xfrm>
            <a:off x="7524016" y="1800000"/>
            <a:ext cx="648000" cy="288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t"/>
          <a:lstStyle/>
          <a:p>
            <a:pPr algn="ctr"/>
            <a:r>
              <a:rPr lang="de-DE" sz="900" b="1" dirty="0">
                <a:solidFill>
                  <a:srgbClr val="0000FF"/>
                </a:solidFill>
              </a:rPr>
              <a:t>Hafer-</a:t>
            </a:r>
            <a:br>
              <a:rPr lang="de-DE" sz="900" b="1" dirty="0">
                <a:solidFill>
                  <a:srgbClr val="0000FF"/>
                </a:solidFill>
              </a:rPr>
            </a:br>
            <a:r>
              <a:rPr lang="de-DE" sz="900" b="1" dirty="0" err="1">
                <a:solidFill>
                  <a:srgbClr val="0000FF"/>
                </a:solidFill>
              </a:rPr>
              <a:t>bilanz</a:t>
            </a:r>
            <a:endParaRPr lang="de-DE" sz="900" b="1" dirty="0">
              <a:solidFill>
                <a:srgbClr val="0000FF"/>
              </a:solidFill>
            </a:endParaRPr>
          </a:p>
        </p:txBody>
      </p:sp>
      <p:sp>
        <p:nvSpPr>
          <p:cNvPr id="376" name="Abgerundetes Rechteck 375">
            <a:hlinkClick r:id="rId12" action="ppaction://hlinksldjump"/>
          </p:cNvPr>
          <p:cNvSpPr/>
          <p:nvPr/>
        </p:nvSpPr>
        <p:spPr>
          <a:xfrm>
            <a:off x="8280000" y="1800000"/>
            <a:ext cx="648000" cy="288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t"/>
          <a:lstStyle/>
          <a:p>
            <a:pPr algn="ctr"/>
            <a:r>
              <a:rPr lang="de-DE" sz="900" b="1" dirty="0" err="1">
                <a:solidFill>
                  <a:srgbClr val="0000FF"/>
                </a:solidFill>
              </a:rPr>
              <a:t>Triticale</a:t>
            </a:r>
            <a:r>
              <a:rPr lang="de-DE" sz="900" b="1" dirty="0">
                <a:solidFill>
                  <a:srgbClr val="0000FF"/>
                </a:solidFill>
              </a:rPr>
              <a:t>-</a:t>
            </a:r>
            <a:br>
              <a:rPr lang="de-DE" sz="900" b="1" dirty="0">
                <a:solidFill>
                  <a:srgbClr val="0000FF"/>
                </a:solidFill>
              </a:rPr>
            </a:br>
            <a:r>
              <a:rPr lang="de-DE" sz="900" b="1" dirty="0" err="1">
                <a:solidFill>
                  <a:srgbClr val="0000FF"/>
                </a:solidFill>
              </a:rPr>
              <a:t>bilanz</a:t>
            </a:r>
            <a:endParaRPr lang="de-DE" sz="900" b="1" dirty="0">
              <a:solidFill>
                <a:srgbClr val="0000FF"/>
              </a:solidFill>
            </a:endParaRPr>
          </a:p>
        </p:txBody>
      </p:sp>
      <p:sp>
        <p:nvSpPr>
          <p:cNvPr id="377" name="Abgerundetes Rechteck 376">
            <a:hlinkClick r:id="rId13" action="ppaction://hlinksldjump"/>
          </p:cNvPr>
          <p:cNvSpPr/>
          <p:nvPr/>
        </p:nvSpPr>
        <p:spPr>
          <a:xfrm>
            <a:off x="5256058" y="2340000"/>
            <a:ext cx="648000" cy="288000"/>
          </a:xfrm>
          <a:prstGeom prst="roundRect">
            <a:avLst/>
          </a:prstGeom>
          <a:gradFill flip="none" rotWithShape="1">
            <a:gsLst>
              <a:gs pos="77000">
                <a:srgbClr val="FFFF99"/>
              </a:gs>
              <a:gs pos="0">
                <a:srgbClr val="FFFF99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pPr algn="ctr"/>
            <a:r>
              <a:rPr lang="de-DE" sz="900" b="1" dirty="0">
                <a:solidFill>
                  <a:srgbClr val="0000FF"/>
                </a:solidFill>
              </a:rPr>
              <a:t>Mais</a:t>
            </a:r>
          </a:p>
        </p:txBody>
      </p:sp>
      <p:sp>
        <p:nvSpPr>
          <p:cNvPr id="378" name="Abgerundetes Rechteck 377">
            <a:hlinkClick r:id="rId14" action="ppaction://hlinksldjump"/>
          </p:cNvPr>
          <p:cNvSpPr/>
          <p:nvPr/>
        </p:nvSpPr>
        <p:spPr>
          <a:xfrm>
            <a:off x="6012044" y="2340000"/>
            <a:ext cx="648000" cy="288000"/>
          </a:xfrm>
          <a:prstGeom prst="roundRect">
            <a:avLst/>
          </a:prstGeom>
          <a:gradFill flip="none" rotWithShape="1">
            <a:gsLst>
              <a:gs pos="77000">
                <a:srgbClr val="FFFF99"/>
              </a:gs>
              <a:gs pos="0">
                <a:srgbClr val="FFFF99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pPr algn="ctr"/>
            <a:r>
              <a:rPr lang="de-DE" sz="900" b="1" dirty="0">
                <a:solidFill>
                  <a:srgbClr val="0000FF"/>
                </a:solidFill>
              </a:rPr>
              <a:t>Gerste</a:t>
            </a:r>
          </a:p>
        </p:txBody>
      </p:sp>
      <p:sp>
        <p:nvSpPr>
          <p:cNvPr id="380" name="Abgerundetes Rechteck 379">
            <a:hlinkClick r:id="rId15" action="ppaction://hlinksldjump"/>
          </p:cNvPr>
          <p:cNvSpPr/>
          <p:nvPr/>
        </p:nvSpPr>
        <p:spPr>
          <a:xfrm>
            <a:off x="6768030" y="2340000"/>
            <a:ext cx="648000" cy="288000"/>
          </a:xfrm>
          <a:prstGeom prst="roundRect">
            <a:avLst/>
          </a:prstGeom>
          <a:gradFill flip="none" rotWithShape="1">
            <a:gsLst>
              <a:gs pos="77000">
                <a:srgbClr val="FFFF99"/>
              </a:gs>
              <a:gs pos="0">
                <a:srgbClr val="FFFF99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pPr algn="ctr"/>
            <a:r>
              <a:rPr lang="de-DE" sz="900" b="1" dirty="0">
                <a:solidFill>
                  <a:srgbClr val="0000FF"/>
                </a:solidFill>
              </a:rPr>
              <a:t>Roggen</a:t>
            </a:r>
          </a:p>
        </p:txBody>
      </p:sp>
      <p:sp>
        <p:nvSpPr>
          <p:cNvPr id="381" name="Abgerundetes Rechteck 380">
            <a:hlinkClick r:id="rId16" action="ppaction://hlinksldjump"/>
          </p:cNvPr>
          <p:cNvSpPr/>
          <p:nvPr/>
        </p:nvSpPr>
        <p:spPr>
          <a:xfrm>
            <a:off x="7524016" y="2340000"/>
            <a:ext cx="648000" cy="288000"/>
          </a:xfrm>
          <a:prstGeom prst="roundRect">
            <a:avLst/>
          </a:prstGeom>
          <a:gradFill flip="none" rotWithShape="1">
            <a:gsLst>
              <a:gs pos="77000">
                <a:srgbClr val="FFFF99"/>
              </a:gs>
              <a:gs pos="0">
                <a:srgbClr val="FFFF99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pPr algn="ctr"/>
            <a:r>
              <a:rPr lang="de-DE" sz="900" b="1" dirty="0">
                <a:solidFill>
                  <a:srgbClr val="0000FF"/>
                </a:solidFill>
              </a:rPr>
              <a:t>Hafer</a:t>
            </a:r>
          </a:p>
        </p:txBody>
      </p:sp>
      <p:sp>
        <p:nvSpPr>
          <p:cNvPr id="382" name="Abgerundetes Rechteck 381">
            <a:hlinkClick r:id="rId17" action="ppaction://hlinksldjump"/>
          </p:cNvPr>
          <p:cNvSpPr/>
          <p:nvPr/>
        </p:nvSpPr>
        <p:spPr>
          <a:xfrm>
            <a:off x="8280000" y="2340000"/>
            <a:ext cx="648000" cy="288000"/>
          </a:xfrm>
          <a:prstGeom prst="roundRect">
            <a:avLst/>
          </a:prstGeom>
          <a:gradFill flip="none" rotWithShape="1">
            <a:gsLst>
              <a:gs pos="77000">
                <a:srgbClr val="FFFF99"/>
              </a:gs>
              <a:gs pos="0">
                <a:srgbClr val="FFFF99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pPr algn="ctr"/>
            <a:r>
              <a:rPr lang="de-DE" sz="900" b="1" dirty="0" err="1">
                <a:solidFill>
                  <a:srgbClr val="0000FF"/>
                </a:solidFill>
              </a:rPr>
              <a:t>Triticale</a:t>
            </a:r>
            <a:endParaRPr lang="de-DE" sz="900" b="1" dirty="0">
              <a:solidFill>
                <a:srgbClr val="0000FF"/>
              </a:solidFill>
            </a:endParaRPr>
          </a:p>
        </p:txBody>
      </p:sp>
      <p:pic>
        <p:nvPicPr>
          <p:cNvPr id="384" name="Grafik 383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884000" y="540000"/>
            <a:ext cx="1260000" cy="90497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  <p:sp>
        <p:nvSpPr>
          <p:cNvPr id="39" name="Textfeld 38"/>
          <p:cNvSpPr txBox="1"/>
          <p:nvPr/>
        </p:nvSpPr>
        <p:spPr>
          <a:xfrm>
            <a:off x="36000" y="576000"/>
            <a:ext cx="29963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>
                <a:solidFill>
                  <a:schemeClr val="bg1"/>
                </a:solidFill>
              </a:rPr>
              <a:t>EU-27 (ohne UK)</a:t>
            </a:r>
          </a:p>
        </p:txBody>
      </p:sp>
      <p:sp>
        <p:nvSpPr>
          <p:cNvPr id="353" name="Textfeld 352"/>
          <p:cNvSpPr txBox="1"/>
          <p:nvPr/>
        </p:nvSpPr>
        <p:spPr>
          <a:xfrm>
            <a:off x="360000" y="3240000"/>
            <a:ext cx="1874534" cy="215444"/>
          </a:xfrm>
          <a:prstGeom prst="rect">
            <a:avLst/>
          </a:prstGeom>
          <a:noFill/>
        </p:spPr>
        <p:txBody>
          <a:bodyPr wrap="none" lIns="72000" tIns="0" rIns="72000" bIns="0" rtlCol="0"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Erzeugung / Verbrauch </a:t>
            </a:r>
          </a:p>
        </p:txBody>
      </p:sp>
      <p:sp>
        <p:nvSpPr>
          <p:cNvPr id="358" name="Abgerundetes Rechteck 357">
            <a:hlinkClick r:id="rId19" action="ppaction://hlinksldjump"/>
          </p:cNvPr>
          <p:cNvSpPr/>
          <p:nvPr/>
        </p:nvSpPr>
        <p:spPr>
          <a:xfrm>
            <a:off x="2520000" y="3240000"/>
            <a:ext cx="1800000" cy="288000"/>
          </a:xfrm>
          <a:prstGeom prst="roundRect">
            <a:avLst>
              <a:gd name="adj" fmla="val 32949"/>
            </a:avLst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pPr algn="ctr"/>
            <a:r>
              <a:rPr lang="de-DE" sz="900" b="1" dirty="0">
                <a:solidFill>
                  <a:srgbClr val="0000FF"/>
                </a:solidFill>
              </a:rPr>
              <a:t>Getreide ges.</a:t>
            </a:r>
          </a:p>
        </p:txBody>
      </p:sp>
      <p:sp>
        <p:nvSpPr>
          <p:cNvPr id="44" name="Abgerundetes Rechteck 43">
            <a:hlinkClick r:id="rId20" action="ppaction://hlinksldjump"/>
          </p:cNvPr>
          <p:cNvSpPr/>
          <p:nvPr/>
        </p:nvSpPr>
        <p:spPr>
          <a:xfrm>
            <a:off x="4500072" y="3240000"/>
            <a:ext cx="648000" cy="288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 algn="ctr"/>
            <a:r>
              <a:rPr lang="de-DE" sz="900" b="1" dirty="0">
                <a:solidFill>
                  <a:srgbClr val="0000FF"/>
                </a:solidFill>
              </a:rPr>
              <a:t>Weizen</a:t>
            </a:r>
          </a:p>
        </p:txBody>
      </p:sp>
      <p:sp>
        <p:nvSpPr>
          <p:cNvPr id="50" name="Abgerundetes Rechteck 49">
            <a:hlinkClick r:id="rId21" action="ppaction://hlinksldjump"/>
          </p:cNvPr>
          <p:cNvSpPr/>
          <p:nvPr/>
        </p:nvSpPr>
        <p:spPr>
          <a:xfrm>
            <a:off x="5256058" y="3240000"/>
            <a:ext cx="648000" cy="288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 algn="ctr"/>
            <a:r>
              <a:rPr lang="de-DE" sz="900" b="1" dirty="0">
                <a:solidFill>
                  <a:srgbClr val="0000FF"/>
                </a:solidFill>
              </a:rPr>
              <a:t>Mais</a:t>
            </a:r>
          </a:p>
        </p:txBody>
      </p:sp>
      <p:sp>
        <p:nvSpPr>
          <p:cNvPr id="60" name="Abgerundetes Rechteck 59">
            <a:hlinkClick r:id="rId22" action="ppaction://hlinksldjump"/>
          </p:cNvPr>
          <p:cNvSpPr/>
          <p:nvPr/>
        </p:nvSpPr>
        <p:spPr>
          <a:xfrm>
            <a:off x="6012044" y="3240000"/>
            <a:ext cx="648000" cy="288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 algn="ctr"/>
            <a:r>
              <a:rPr lang="de-DE" sz="900" b="1" dirty="0">
                <a:solidFill>
                  <a:srgbClr val="0000FF"/>
                </a:solidFill>
              </a:rPr>
              <a:t>Gerste</a:t>
            </a:r>
          </a:p>
        </p:txBody>
      </p:sp>
      <p:sp>
        <p:nvSpPr>
          <p:cNvPr id="357" name="Textfeld 356"/>
          <p:cNvSpPr txBox="1"/>
          <p:nvPr/>
        </p:nvSpPr>
        <p:spPr>
          <a:xfrm>
            <a:off x="360000" y="4320000"/>
            <a:ext cx="1463203" cy="430887"/>
          </a:xfrm>
          <a:prstGeom prst="rect">
            <a:avLst/>
          </a:prstGeom>
          <a:noFill/>
        </p:spPr>
        <p:txBody>
          <a:bodyPr wrap="none" lIns="72000" tIns="0" rIns="72000" bIns="0" rtlCol="0"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Endbestände  / </a:t>
            </a:r>
          </a:p>
          <a:p>
            <a:r>
              <a:rPr lang="de-DE" sz="1400" b="1" dirty="0">
                <a:solidFill>
                  <a:schemeClr val="bg1"/>
                </a:solidFill>
              </a:rPr>
              <a:t>stock-</a:t>
            </a:r>
            <a:r>
              <a:rPr lang="de-DE" sz="1400" b="1" dirty="0" err="1">
                <a:solidFill>
                  <a:schemeClr val="bg1"/>
                </a:solidFill>
              </a:rPr>
              <a:t>to</a:t>
            </a:r>
            <a:r>
              <a:rPr lang="de-DE" sz="1400" b="1" dirty="0">
                <a:solidFill>
                  <a:schemeClr val="bg1"/>
                </a:solidFill>
              </a:rPr>
              <a:t>-</a:t>
            </a:r>
            <a:r>
              <a:rPr lang="de-DE" sz="1400" b="1" dirty="0" err="1">
                <a:solidFill>
                  <a:schemeClr val="bg1"/>
                </a:solidFill>
              </a:rPr>
              <a:t>use</a:t>
            </a:r>
            <a:r>
              <a:rPr lang="de-DE" sz="1400" b="1" dirty="0">
                <a:solidFill>
                  <a:schemeClr val="bg1"/>
                </a:solidFill>
              </a:rPr>
              <a:t>-ratio</a:t>
            </a:r>
          </a:p>
        </p:txBody>
      </p:sp>
      <p:sp>
        <p:nvSpPr>
          <p:cNvPr id="362" name="Abgerundetes Rechteck 361">
            <a:hlinkClick r:id="rId23" action="ppaction://hlinksldjump"/>
          </p:cNvPr>
          <p:cNvSpPr/>
          <p:nvPr/>
        </p:nvSpPr>
        <p:spPr>
          <a:xfrm>
            <a:off x="2520000" y="4320000"/>
            <a:ext cx="1800000" cy="288000"/>
          </a:xfrm>
          <a:prstGeom prst="roundRect">
            <a:avLst>
              <a:gd name="adj" fmla="val 32949"/>
            </a:avLst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pPr algn="ctr"/>
            <a:r>
              <a:rPr lang="de-DE" sz="900" b="1" dirty="0">
                <a:solidFill>
                  <a:srgbClr val="0000FF"/>
                </a:solidFill>
              </a:rPr>
              <a:t>Getreide ges.</a:t>
            </a:r>
          </a:p>
        </p:txBody>
      </p:sp>
      <p:sp>
        <p:nvSpPr>
          <p:cNvPr id="46" name="Abgerundetes Rechteck 45">
            <a:hlinkClick r:id="rId24" action="ppaction://hlinksldjump"/>
          </p:cNvPr>
          <p:cNvSpPr/>
          <p:nvPr/>
        </p:nvSpPr>
        <p:spPr>
          <a:xfrm>
            <a:off x="4500072" y="4320000"/>
            <a:ext cx="648000" cy="288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 algn="ctr"/>
            <a:r>
              <a:rPr lang="de-DE" sz="900" b="1" dirty="0">
                <a:solidFill>
                  <a:srgbClr val="0000FF"/>
                </a:solidFill>
              </a:rPr>
              <a:t>Weizen</a:t>
            </a:r>
          </a:p>
        </p:txBody>
      </p:sp>
      <p:sp>
        <p:nvSpPr>
          <p:cNvPr id="52" name="Abgerundetes Rechteck 51">
            <a:hlinkClick r:id="rId25" action="ppaction://hlinksldjump"/>
          </p:cNvPr>
          <p:cNvSpPr/>
          <p:nvPr/>
        </p:nvSpPr>
        <p:spPr>
          <a:xfrm>
            <a:off x="5256058" y="4320000"/>
            <a:ext cx="648000" cy="288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 algn="ctr"/>
            <a:r>
              <a:rPr lang="de-DE" sz="900" b="1" dirty="0">
                <a:solidFill>
                  <a:srgbClr val="0000FF"/>
                </a:solidFill>
              </a:rPr>
              <a:t>Mais</a:t>
            </a:r>
          </a:p>
        </p:txBody>
      </p:sp>
      <p:sp>
        <p:nvSpPr>
          <p:cNvPr id="62" name="Abgerundetes Rechteck 61">
            <a:hlinkClick r:id="rId26" action="ppaction://hlinksldjump"/>
          </p:cNvPr>
          <p:cNvSpPr/>
          <p:nvPr/>
        </p:nvSpPr>
        <p:spPr>
          <a:xfrm>
            <a:off x="6012044" y="4320000"/>
            <a:ext cx="648000" cy="288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 algn="ctr"/>
            <a:r>
              <a:rPr lang="de-DE" sz="900" b="1" dirty="0">
                <a:solidFill>
                  <a:srgbClr val="0000FF"/>
                </a:solidFill>
              </a:rPr>
              <a:t>Gerste</a:t>
            </a:r>
          </a:p>
        </p:txBody>
      </p:sp>
      <p:sp>
        <p:nvSpPr>
          <p:cNvPr id="354" name="Textfeld 353"/>
          <p:cNvSpPr txBox="1"/>
          <p:nvPr/>
        </p:nvSpPr>
        <p:spPr>
          <a:xfrm>
            <a:off x="360000" y="4860000"/>
            <a:ext cx="1862223" cy="215444"/>
          </a:xfrm>
          <a:prstGeom prst="rect">
            <a:avLst/>
          </a:prstGeom>
          <a:noFill/>
        </p:spPr>
        <p:txBody>
          <a:bodyPr wrap="none" lIns="72000" tIns="0" rIns="72000" bIns="0" rtlCol="0"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Selbstversorgungsgrad </a:t>
            </a:r>
          </a:p>
        </p:txBody>
      </p:sp>
      <p:sp>
        <p:nvSpPr>
          <p:cNvPr id="360" name="Abgerundetes Rechteck 359">
            <a:hlinkClick r:id="rId27" action="ppaction://hlinksldjump"/>
          </p:cNvPr>
          <p:cNvSpPr/>
          <p:nvPr/>
        </p:nvSpPr>
        <p:spPr>
          <a:xfrm>
            <a:off x="2520000" y="4860000"/>
            <a:ext cx="1800000" cy="288000"/>
          </a:xfrm>
          <a:prstGeom prst="roundRect">
            <a:avLst>
              <a:gd name="adj" fmla="val 32949"/>
            </a:avLst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pPr algn="ctr"/>
            <a:r>
              <a:rPr lang="de-DE" sz="900" b="1" dirty="0">
                <a:solidFill>
                  <a:srgbClr val="0000FF"/>
                </a:solidFill>
              </a:rPr>
              <a:t>Getreide ges.</a:t>
            </a:r>
          </a:p>
        </p:txBody>
      </p:sp>
      <p:sp>
        <p:nvSpPr>
          <p:cNvPr id="48" name="Abgerundetes Rechteck 47">
            <a:hlinkClick r:id="rId28" action="ppaction://hlinksldjump"/>
          </p:cNvPr>
          <p:cNvSpPr/>
          <p:nvPr/>
        </p:nvSpPr>
        <p:spPr>
          <a:xfrm>
            <a:off x="4500072" y="4860000"/>
            <a:ext cx="648000" cy="288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 algn="ctr"/>
            <a:r>
              <a:rPr lang="de-DE" sz="900" b="1" dirty="0">
                <a:solidFill>
                  <a:srgbClr val="0000FF"/>
                </a:solidFill>
              </a:rPr>
              <a:t>Weizen</a:t>
            </a:r>
          </a:p>
        </p:txBody>
      </p:sp>
      <p:sp>
        <p:nvSpPr>
          <p:cNvPr id="54" name="Abgerundetes Rechteck 53">
            <a:hlinkClick r:id="rId29" action="ppaction://hlinksldjump"/>
          </p:cNvPr>
          <p:cNvSpPr/>
          <p:nvPr/>
        </p:nvSpPr>
        <p:spPr>
          <a:xfrm>
            <a:off x="5256058" y="4860000"/>
            <a:ext cx="648000" cy="288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 algn="ctr"/>
            <a:r>
              <a:rPr lang="de-DE" sz="900" b="1" dirty="0">
                <a:solidFill>
                  <a:srgbClr val="0000FF"/>
                </a:solidFill>
              </a:rPr>
              <a:t>Mais</a:t>
            </a:r>
          </a:p>
        </p:txBody>
      </p:sp>
      <p:sp>
        <p:nvSpPr>
          <p:cNvPr id="64" name="Abgerundetes Rechteck 63">
            <a:hlinkClick r:id="rId30" action="ppaction://hlinksldjump"/>
          </p:cNvPr>
          <p:cNvSpPr/>
          <p:nvPr/>
        </p:nvSpPr>
        <p:spPr>
          <a:xfrm>
            <a:off x="6012044" y="4860000"/>
            <a:ext cx="648000" cy="288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 algn="ctr"/>
            <a:r>
              <a:rPr lang="de-DE" sz="900" b="1" dirty="0">
                <a:solidFill>
                  <a:srgbClr val="0000FF"/>
                </a:solidFill>
              </a:rPr>
              <a:t>Gerste</a:t>
            </a:r>
          </a:p>
        </p:txBody>
      </p:sp>
      <p:sp>
        <p:nvSpPr>
          <p:cNvPr id="356" name="Textfeld 355"/>
          <p:cNvSpPr txBox="1"/>
          <p:nvPr/>
        </p:nvSpPr>
        <p:spPr>
          <a:xfrm>
            <a:off x="360000" y="3780000"/>
            <a:ext cx="1569322" cy="215444"/>
          </a:xfrm>
          <a:prstGeom prst="rect">
            <a:avLst/>
          </a:prstGeom>
          <a:noFill/>
        </p:spPr>
        <p:txBody>
          <a:bodyPr wrap="none" lIns="72000" tIns="0" rIns="72000" bIns="0" rtlCol="0"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Exporte &amp; Importe </a:t>
            </a:r>
          </a:p>
        </p:txBody>
      </p:sp>
      <p:sp>
        <p:nvSpPr>
          <p:cNvPr id="361" name="Abgerundetes Rechteck 360">
            <a:hlinkClick r:id="rId31" action="ppaction://hlinksldjump"/>
          </p:cNvPr>
          <p:cNvSpPr/>
          <p:nvPr/>
        </p:nvSpPr>
        <p:spPr>
          <a:xfrm>
            <a:off x="2520000" y="3780000"/>
            <a:ext cx="1800000" cy="288000"/>
          </a:xfrm>
          <a:prstGeom prst="roundRect">
            <a:avLst>
              <a:gd name="adj" fmla="val 32949"/>
            </a:avLst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pPr algn="ctr"/>
            <a:r>
              <a:rPr lang="de-DE" sz="900" b="1" dirty="0">
                <a:solidFill>
                  <a:srgbClr val="0000FF"/>
                </a:solidFill>
              </a:rPr>
              <a:t>Getreide ges.</a:t>
            </a:r>
          </a:p>
        </p:txBody>
      </p:sp>
      <p:sp>
        <p:nvSpPr>
          <p:cNvPr id="45" name="Abgerundetes Rechteck 44">
            <a:hlinkClick r:id="rId32" action="ppaction://hlinksldjump"/>
          </p:cNvPr>
          <p:cNvSpPr/>
          <p:nvPr/>
        </p:nvSpPr>
        <p:spPr>
          <a:xfrm>
            <a:off x="4500072" y="3780000"/>
            <a:ext cx="648000" cy="288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 algn="ctr"/>
            <a:r>
              <a:rPr lang="de-DE" sz="900" b="1" dirty="0">
                <a:solidFill>
                  <a:srgbClr val="0000FF"/>
                </a:solidFill>
              </a:rPr>
              <a:t>Weizen</a:t>
            </a:r>
          </a:p>
        </p:txBody>
      </p:sp>
      <p:sp>
        <p:nvSpPr>
          <p:cNvPr id="61" name="Abgerundetes Rechteck 60">
            <a:hlinkClick r:id="rId33" action="ppaction://hlinksldjump"/>
          </p:cNvPr>
          <p:cNvSpPr/>
          <p:nvPr/>
        </p:nvSpPr>
        <p:spPr>
          <a:xfrm>
            <a:off x="6012044" y="3780000"/>
            <a:ext cx="648000" cy="288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 algn="ctr"/>
            <a:r>
              <a:rPr lang="de-DE" sz="900" b="1" dirty="0">
                <a:solidFill>
                  <a:srgbClr val="0000FF"/>
                </a:solidFill>
              </a:rPr>
              <a:t>Gerste</a:t>
            </a:r>
          </a:p>
        </p:txBody>
      </p:sp>
      <p:sp>
        <p:nvSpPr>
          <p:cNvPr id="70" name="Abgerundetes Rechteck 69">
            <a:hlinkClick r:id="rId34" action="ppaction://hlinksldjump"/>
          </p:cNvPr>
          <p:cNvSpPr/>
          <p:nvPr/>
        </p:nvSpPr>
        <p:spPr>
          <a:xfrm>
            <a:off x="5256058" y="3780000"/>
            <a:ext cx="648000" cy="288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 algn="ctr"/>
            <a:r>
              <a:rPr lang="de-DE" sz="900" b="1" dirty="0">
                <a:solidFill>
                  <a:srgbClr val="0000FF"/>
                </a:solidFill>
              </a:rPr>
              <a:t>Mais</a:t>
            </a:r>
          </a:p>
        </p:txBody>
      </p:sp>
      <p:sp>
        <p:nvSpPr>
          <p:cNvPr id="53" name="Textfeld 52"/>
          <p:cNvSpPr txBox="1"/>
          <p:nvPr/>
        </p:nvSpPr>
        <p:spPr>
          <a:xfrm>
            <a:off x="1305785" y="6043055"/>
            <a:ext cx="57735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>
                <a:solidFill>
                  <a:srgbClr val="FF0000"/>
                </a:solidFill>
              </a:rPr>
              <a:t>2.  Schätzung des Jahres 2026/27</a:t>
            </a:r>
          </a:p>
        </p:txBody>
      </p:sp>
      <p:sp>
        <p:nvSpPr>
          <p:cNvPr id="57" name="Abgerundetes Rechteck 56">
            <a:hlinkClick r:id="rId35" action="ppaction://hlinksldjump"/>
          </p:cNvPr>
          <p:cNvSpPr/>
          <p:nvPr/>
        </p:nvSpPr>
        <p:spPr>
          <a:xfrm>
            <a:off x="2520000" y="5400000"/>
            <a:ext cx="1800000" cy="288000"/>
          </a:xfrm>
          <a:prstGeom prst="roundRect">
            <a:avLst>
              <a:gd name="adj" fmla="val 32949"/>
            </a:avLst>
          </a:prstGeom>
          <a:gradFill flip="none" rotWithShape="1">
            <a:gsLst>
              <a:gs pos="77000">
                <a:srgbClr val="FFFF99"/>
              </a:gs>
              <a:gs pos="0">
                <a:srgbClr val="FFFF99"/>
              </a:gs>
              <a:gs pos="100000">
                <a:schemeClr val="bg1">
                  <a:lumMod val="7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pPr algn="ctr"/>
            <a:r>
              <a:rPr lang="de-DE" sz="900" b="1" dirty="0">
                <a:solidFill>
                  <a:srgbClr val="0000FF"/>
                </a:solidFill>
              </a:rPr>
              <a:t>Getreide gesamt</a:t>
            </a:r>
          </a:p>
        </p:txBody>
      </p:sp>
      <p:sp>
        <p:nvSpPr>
          <p:cNvPr id="58" name="Abgerundetes Rechteck 57">
            <a:hlinkClick r:id="rId36" action="ppaction://hlinksldjump"/>
          </p:cNvPr>
          <p:cNvSpPr/>
          <p:nvPr/>
        </p:nvSpPr>
        <p:spPr>
          <a:xfrm>
            <a:off x="4500072" y="5400000"/>
            <a:ext cx="648000" cy="288000"/>
          </a:xfrm>
          <a:prstGeom prst="roundRect">
            <a:avLst/>
          </a:prstGeom>
          <a:gradFill flip="none" rotWithShape="1">
            <a:gsLst>
              <a:gs pos="77000">
                <a:srgbClr val="FFFF99"/>
              </a:gs>
              <a:gs pos="0">
                <a:srgbClr val="FFFF99"/>
              </a:gs>
              <a:gs pos="100000">
                <a:schemeClr val="bg1">
                  <a:lumMod val="7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pPr algn="ctr"/>
            <a:r>
              <a:rPr lang="de-DE" sz="900" b="1" dirty="0">
                <a:solidFill>
                  <a:srgbClr val="0000FF"/>
                </a:solidFill>
              </a:rPr>
              <a:t>Weizen</a:t>
            </a:r>
          </a:p>
        </p:txBody>
      </p:sp>
      <p:sp>
        <p:nvSpPr>
          <p:cNvPr id="63" name="Abgerundetes Rechteck 62">
            <a:hlinkClick r:id="rId37" action="ppaction://hlinksldjump"/>
          </p:cNvPr>
          <p:cNvSpPr/>
          <p:nvPr/>
        </p:nvSpPr>
        <p:spPr>
          <a:xfrm>
            <a:off x="5256058" y="5400000"/>
            <a:ext cx="648000" cy="288000"/>
          </a:xfrm>
          <a:prstGeom prst="roundRect">
            <a:avLst/>
          </a:prstGeom>
          <a:gradFill flip="none" rotWithShape="1">
            <a:gsLst>
              <a:gs pos="77000">
                <a:srgbClr val="FFFF99"/>
              </a:gs>
              <a:gs pos="0">
                <a:srgbClr val="FFFF99"/>
              </a:gs>
              <a:gs pos="100000">
                <a:schemeClr val="bg1">
                  <a:lumMod val="7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pPr algn="ctr"/>
            <a:r>
              <a:rPr lang="de-DE" sz="900" b="1" dirty="0">
                <a:solidFill>
                  <a:srgbClr val="0000FF"/>
                </a:solidFill>
              </a:rPr>
              <a:t>Mais</a:t>
            </a:r>
          </a:p>
        </p:txBody>
      </p:sp>
      <p:sp>
        <p:nvSpPr>
          <p:cNvPr id="66" name="Abgerundetes Rechteck 65">
            <a:hlinkClick r:id="rId38" action="ppaction://hlinksldjump"/>
          </p:cNvPr>
          <p:cNvSpPr/>
          <p:nvPr/>
        </p:nvSpPr>
        <p:spPr>
          <a:xfrm>
            <a:off x="6012044" y="5400000"/>
            <a:ext cx="648000" cy="288000"/>
          </a:xfrm>
          <a:prstGeom prst="roundRect">
            <a:avLst/>
          </a:prstGeom>
          <a:gradFill flip="none" rotWithShape="1">
            <a:gsLst>
              <a:gs pos="77000">
                <a:srgbClr val="FFFF99"/>
              </a:gs>
              <a:gs pos="0">
                <a:srgbClr val="FFFF99"/>
              </a:gs>
              <a:gs pos="100000">
                <a:schemeClr val="bg1">
                  <a:lumMod val="7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pPr algn="ctr"/>
            <a:r>
              <a:rPr lang="de-DE" sz="900" b="1" dirty="0">
                <a:solidFill>
                  <a:srgbClr val="0000FF"/>
                </a:solidFill>
              </a:rPr>
              <a:t>Gerste</a:t>
            </a:r>
          </a:p>
        </p:txBody>
      </p:sp>
      <p:sp>
        <p:nvSpPr>
          <p:cNvPr id="67" name="Abgerundetes Rechteck 66">
            <a:hlinkClick r:id="rId39" action="ppaction://hlinksldjump"/>
          </p:cNvPr>
          <p:cNvSpPr/>
          <p:nvPr/>
        </p:nvSpPr>
        <p:spPr>
          <a:xfrm>
            <a:off x="6768030" y="5400000"/>
            <a:ext cx="648000" cy="288000"/>
          </a:xfrm>
          <a:prstGeom prst="roundRect">
            <a:avLst/>
          </a:prstGeom>
          <a:gradFill flip="none" rotWithShape="1">
            <a:gsLst>
              <a:gs pos="77000">
                <a:srgbClr val="FFFF99"/>
              </a:gs>
              <a:gs pos="0">
                <a:srgbClr val="FFFF99"/>
              </a:gs>
              <a:gs pos="100000">
                <a:schemeClr val="bg1">
                  <a:lumMod val="7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pPr algn="ctr"/>
            <a:r>
              <a:rPr lang="de-DE" sz="900" b="1" dirty="0">
                <a:solidFill>
                  <a:srgbClr val="0000FF"/>
                </a:solidFill>
              </a:rPr>
              <a:t>Roggen</a:t>
            </a:r>
          </a:p>
        </p:txBody>
      </p:sp>
      <p:sp>
        <p:nvSpPr>
          <p:cNvPr id="68" name="Abgerundetes Rechteck 67">
            <a:hlinkClick r:id="rId40" action="ppaction://hlinksldjump"/>
          </p:cNvPr>
          <p:cNvSpPr/>
          <p:nvPr/>
        </p:nvSpPr>
        <p:spPr>
          <a:xfrm>
            <a:off x="7524016" y="5400000"/>
            <a:ext cx="648000" cy="288000"/>
          </a:xfrm>
          <a:prstGeom prst="roundRect">
            <a:avLst/>
          </a:prstGeom>
          <a:gradFill flip="none" rotWithShape="1">
            <a:gsLst>
              <a:gs pos="77000">
                <a:srgbClr val="FFFF99"/>
              </a:gs>
              <a:gs pos="0">
                <a:srgbClr val="FFFF99"/>
              </a:gs>
              <a:gs pos="100000">
                <a:schemeClr val="bg1">
                  <a:lumMod val="7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pPr algn="ctr"/>
            <a:r>
              <a:rPr lang="de-DE" sz="900" b="1" dirty="0">
                <a:solidFill>
                  <a:srgbClr val="0000FF"/>
                </a:solidFill>
              </a:rPr>
              <a:t>Hafer</a:t>
            </a:r>
          </a:p>
        </p:txBody>
      </p:sp>
      <p:sp>
        <p:nvSpPr>
          <p:cNvPr id="69" name="Abgerundetes Rechteck 68">
            <a:hlinkClick r:id="rId41" action="ppaction://hlinksldjump"/>
          </p:cNvPr>
          <p:cNvSpPr/>
          <p:nvPr/>
        </p:nvSpPr>
        <p:spPr>
          <a:xfrm>
            <a:off x="8280000" y="5400000"/>
            <a:ext cx="648000" cy="288000"/>
          </a:xfrm>
          <a:prstGeom prst="roundRect">
            <a:avLst/>
          </a:prstGeom>
          <a:gradFill flip="none" rotWithShape="1">
            <a:gsLst>
              <a:gs pos="77000">
                <a:srgbClr val="FFFF99"/>
              </a:gs>
              <a:gs pos="0">
                <a:srgbClr val="FFFF99"/>
              </a:gs>
              <a:gs pos="100000">
                <a:schemeClr val="bg1">
                  <a:lumMod val="7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pPr algn="ctr"/>
            <a:r>
              <a:rPr lang="de-DE" sz="900" b="1" dirty="0" err="1">
                <a:solidFill>
                  <a:srgbClr val="0000FF"/>
                </a:solidFill>
              </a:rPr>
              <a:t>Triticale</a:t>
            </a:r>
            <a:endParaRPr lang="de-DE" sz="900" b="1" dirty="0">
              <a:solidFill>
                <a:srgbClr val="0000FF"/>
              </a:solidFill>
            </a:endParaRPr>
          </a:p>
        </p:txBody>
      </p:sp>
      <p:sp>
        <p:nvSpPr>
          <p:cNvPr id="59" name="Textfeld 58"/>
          <p:cNvSpPr txBox="1"/>
          <p:nvPr/>
        </p:nvSpPr>
        <p:spPr>
          <a:xfrm>
            <a:off x="360000" y="5400000"/>
            <a:ext cx="1460382" cy="384721"/>
          </a:xfrm>
          <a:prstGeom prst="rect">
            <a:avLst/>
          </a:prstGeom>
          <a:noFill/>
        </p:spPr>
        <p:txBody>
          <a:bodyPr wrap="none" lIns="72000" tIns="0" rIns="72000" bIns="0" rtlCol="0"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Flächen &amp; Erträge</a:t>
            </a:r>
            <a:br>
              <a:rPr lang="de-DE" sz="1400" b="1" dirty="0">
                <a:solidFill>
                  <a:schemeClr val="bg1"/>
                </a:solidFill>
              </a:rPr>
            </a:br>
            <a:r>
              <a:rPr lang="de-DE" sz="1050" b="1" i="1" dirty="0">
                <a:solidFill>
                  <a:schemeClr val="bg1"/>
                </a:solidFill>
              </a:rPr>
              <a:t>(Entwicklungstrend)</a:t>
            </a:r>
          </a:p>
        </p:txBody>
      </p:sp>
      <p:sp>
        <p:nvSpPr>
          <p:cNvPr id="72" name="Abgerundetes Rechteck 71">
            <a:hlinkClick r:id="rId42" action="ppaction://hlinksldjump"/>
          </p:cNvPr>
          <p:cNvSpPr/>
          <p:nvPr/>
        </p:nvSpPr>
        <p:spPr>
          <a:xfrm>
            <a:off x="4500072" y="1259444"/>
            <a:ext cx="1800000" cy="288000"/>
          </a:xfrm>
          <a:prstGeom prst="roundRect">
            <a:avLst>
              <a:gd name="adj" fmla="val 32949"/>
            </a:avLst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pPr algn="ctr"/>
            <a:r>
              <a:rPr lang="de-DE" sz="900" b="1" dirty="0">
                <a:solidFill>
                  <a:srgbClr val="0000FF"/>
                </a:solidFill>
              </a:rPr>
              <a:t>EU – 27       Bilanz: </a:t>
            </a:r>
            <a:r>
              <a:rPr lang="de-DE" sz="1200" b="1" dirty="0">
                <a:solidFill>
                  <a:srgbClr val="0000FF"/>
                </a:solidFill>
              </a:rPr>
              <a:t>2025/26</a:t>
            </a:r>
          </a:p>
        </p:txBody>
      </p:sp>
    </p:spTree>
    <p:extLst>
      <p:ext uri="{BB962C8B-B14F-4D97-AF65-F5344CB8AC3E}">
        <p14:creationId xmlns:p14="http://schemas.microsoft.com/office/powerpoint/2010/main" val="2106603050"/>
      </p:ext>
    </p:extLst>
  </p:cSld>
  <p:clrMapOvr>
    <a:masterClrMapping/>
  </p:clrMapOvr>
  <p:transition spd="slow"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20</a:t>
            </a:fld>
            <a:endParaRPr lang="de-DE" dirty="0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2914465" y="900000"/>
            <a:ext cx="577061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800" b="1" dirty="0">
                <a:solidFill>
                  <a:srgbClr val="0000FF"/>
                </a:solidFill>
              </a:rPr>
              <a:t>Weizen</a:t>
            </a:r>
          </a:p>
          <a:p>
            <a:pPr algn="ctr"/>
            <a:r>
              <a:rPr lang="de-DE" sz="3200" b="1" dirty="0">
                <a:solidFill>
                  <a:srgbClr val="0000FF"/>
                </a:solidFill>
              </a:rPr>
              <a:t>Endbestände / stock-</a:t>
            </a:r>
            <a:r>
              <a:rPr lang="de-DE" sz="3200" b="1" dirty="0" err="1">
                <a:solidFill>
                  <a:srgbClr val="0000FF"/>
                </a:solidFill>
              </a:rPr>
              <a:t>to</a:t>
            </a:r>
            <a:r>
              <a:rPr lang="de-DE" sz="3200" b="1" dirty="0">
                <a:solidFill>
                  <a:srgbClr val="0000FF"/>
                </a:solidFill>
              </a:rPr>
              <a:t>-</a:t>
            </a:r>
            <a:r>
              <a:rPr lang="de-DE" sz="3200" b="1" dirty="0" err="1">
                <a:solidFill>
                  <a:srgbClr val="0000FF"/>
                </a:solidFill>
              </a:rPr>
              <a:t>use</a:t>
            </a:r>
            <a:r>
              <a:rPr lang="de-DE" sz="3200" b="1" dirty="0">
                <a:solidFill>
                  <a:srgbClr val="0000FF"/>
                </a:solidFill>
              </a:rPr>
              <a:t>-ratio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079764C-3597-EE35-7855-239E83954F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0" y="2520000"/>
            <a:ext cx="9000000" cy="296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425909"/>
      </p:ext>
    </p:extLst>
  </p:cSld>
  <p:clrMapOvr>
    <a:masterClrMapping/>
  </p:clrMapOvr>
  <p:transition spd="slow"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21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793643" y="900000"/>
            <a:ext cx="401225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800" b="1" dirty="0">
                <a:solidFill>
                  <a:srgbClr val="0000FF"/>
                </a:solidFill>
              </a:rPr>
              <a:t>Weizen</a:t>
            </a:r>
            <a:br>
              <a:rPr lang="de-DE" sz="4800" b="1" dirty="0">
                <a:solidFill>
                  <a:srgbClr val="0000FF"/>
                </a:solidFill>
              </a:rPr>
            </a:br>
            <a:r>
              <a:rPr lang="de-DE" sz="3200" b="1" dirty="0">
                <a:solidFill>
                  <a:srgbClr val="0000FF"/>
                </a:solidFill>
              </a:rPr>
              <a:t>Selbstversorgungsgrad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6280000"/>
            <a:ext cx="9000000" cy="3510209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21C30C29-B0A0-F19B-5419-6EF00AB010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00" y="2520000"/>
            <a:ext cx="9000000" cy="287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261072"/>
      </p:ext>
    </p:extLst>
  </p:cSld>
  <p:clrMapOvr>
    <a:masterClrMapping/>
  </p:clrMapOvr>
  <p:transition spd="slow"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22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4203338" y="900000"/>
            <a:ext cx="319286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800" b="1" dirty="0">
                <a:solidFill>
                  <a:srgbClr val="0000FF"/>
                </a:solidFill>
              </a:rPr>
              <a:t>Weizen</a:t>
            </a:r>
            <a:br>
              <a:rPr lang="de-DE" sz="4800" b="1" dirty="0">
                <a:solidFill>
                  <a:srgbClr val="0000FF"/>
                </a:solidFill>
              </a:rPr>
            </a:br>
            <a:r>
              <a:rPr lang="de-DE" sz="3200" b="1" dirty="0">
                <a:solidFill>
                  <a:srgbClr val="0000FF"/>
                </a:solidFill>
              </a:rPr>
              <a:t>Flächen &amp; Erträge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6280000"/>
            <a:ext cx="9000000" cy="3510209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79D59714-CFB1-D9C8-416F-E7EFF8AAA0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00" y="2520000"/>
            <a:ext cx="9000000" cy="3124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559707"/>
      </p:ext>
    </p:extLst>
  </p:cSld>
  <p:clrMapOvr>
    <a:masterClrMapping/>
  </p:clrMapOvr>
  <p:transition spd="slow"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23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00000" y="900000"/>
            <a:ext cx="14237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800" b="1" dirty="0">
                <a:solidFill>
                  <a:srgbClr val="0000FF"/>
                </a:solidFill>
              </a:rPr>
              <a:t>Mais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A797E94-4890-4F70-259A-0F9206FD3A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0" y="2520000"/>
            <a:ext cx="9000000" cy="3232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441035"/>
      </p:ext>
    </p:extLst>
  </p:cSld>
  <p:clrMapOvr>
    <a:masterClrMapping/>
  </p:clrMapOvr>
  <p:transition spd="slow"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24</a:t>
            </a:fld>
            <a:endParaRPr lang="de-DE" dirty="0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0000" y="2520000"/>
            <a:ext cx="288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800" b="1" dirty="0">
              <a:solidFill>
                <a:srgbClr val="FF0000"/>
              </a:solidFill>
            </a:endParaRPr>
          </a:p>
          <a:p>
            <a:r>
              <a:rPr lang="de-DE" sz="4800" b="1" dirty="0">
                <a:solidFill>
                  <a:srgbClr val="FF0000"/>
                </a:solidFill>
              </a:rPr>
              <a:t>2026/27</a:t>
            </a:r>
          </a:p>
        </p:txBody>
      </p:sp>
      <p:sp>
        <p:nvSpPr>
          <p:cNvPr id="8" name="Abgerundetes Rechteck 7"/>
          <p:cNvSpPr/>
          <p:nvPr/>
        </p:nvSpPr>
        <p:spPr>
          <a:xfrm>
            <a:off x="360000" y="4500000"/>
            <a:ext cx="1800000" cy="288032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zum Vorjahr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D2C02F3-94BD-CEDC-7BCC-597828740D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0" y="108000"/>
            <a:ext cx="4788000" cy="660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837787"/>
      </p:ext>
    </p:extLst>
  </p:cSld>
  <p:clrMapOvr>
    <a:masterClrMapping/>
  </p:clrMapOvr>
  <p:transition spd="slow"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25</a:t>
            </a:fld>
            <a:endParaRPr lang="de-DE" dirty="0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0000" y="2520000"/>
            <a:ext cx="288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800" b="1" dirty="0">
              <a:solidFill>
                <a:srgbClr val="0000FF"/>
              </a:solidFill>
            </a:endParaRPr>
          </a:p>
          <a:p>
            <a:r>
              <a:rPr lang="de-DE" sz="4800" b="1" dirty="0">
                <a:solidFill>
                  <a:srgbClr val="0000FF"/>
                </a:solidFill>
              </a:rPr>
              <a:t>2025/26</a:t>
            </a:r>
          </a:p>
        </p:txBody>
      </p:sp>
      <p:sp>
        <p:nvSpPr>
          <p:cNvPr id="8" name="Abgerundetes Rechteck 7"/>
          <p:cNvSpPr/>
          <p:nvPr/>
        </p:nvSpPr>
        <p:spPr>
          <a:xfrm>
            <a:off x="360000" y="4500000"/>
            <a:ext cx="1800000" cy="288032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zum Vorjahr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C849E9C-7422-52A6-04AE-15BEC5D387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0" y="108000"/>
            <a:ext cx="4788000" cy="660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855323"/>
      </p:ext>
    </p:extLst>
  </p:cSld>
  <p:clrMapOvr>
    <a:masterClrMapping/>
  </p:clrMapOvr>
  <p:transition spd="slow">
    <p:wipe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26</a:t>
            </a:fld>
            <a:endParaRPr lang="de-DE" dirty="0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0000" y="2520000"/>
            <a:ext cx="288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800" b="1" dirty="0"/>
          </a:p>
          <a:p>
            <a:r>
              <a:rPr lang="de-DE" sz="4800" b="1" dirty="0"/>
              <a:t>2024/25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89C66FD-F7B0-7EB8-757E-12D5A59E29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0" y="108000"/>
            <a:ext cx="4788000" cy="660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235518"/>
      </p:ext>
    </p:extLst>
  </p:cSld>
  <p:clrMapOvr>
    <a:masterClrMapping/>
  </p:clrMapOvr>
  <p:transition spd="slow">
    <p:wipe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27</a:t>
            </a:fld>
            <a:endParaRPr lang="de-DE" dirty="0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777036" y="900000"/>
            <a:ext cx="404546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800" b="1" dirty="0">
                <a:solidFill>
                  <a:srgbClr val="0000FF"/>
                </a:solidFill>
              </a:rPr>
              <a:t>Mais</a:t>
            </a:r>
            <a:br>
              <a:rPr lang="de-DE" sz="4800" b="1" dirty="0">
                <a:solidFill>
                  <a:srgbClr val="0000FF"/>
                </a:solidFill>
              </a:rPr>
            </a:br>
            <a:r>
              <a:rPr lang="de-DE" sz="3200" b="1" dirty="0">
                <a:solidFill>
                  <a:srgbClr val="0000FF"/>
                </a:solidFill>
              </a:rPr>
              <a:t>Erzeugung / Verbrauch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84CB9459-B6EA-8272-872B-E6CDEBD285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0" y="2520000"/>
            <a:ext cx="9000000" cy="3290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57014"/>
      </p:ext>
    </p:extLst>
  </p:cSld>
  <p:clrMapOvr>
    <a:masterClrMapping/>
  </p:clrMapOvr>
  <p:transition spd="slow">
    <p:wipe dir="r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28</a:t>
            </a:fld>
            <a:endParaRPr lang="de-DE" dirty="0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4123061" y="360000"/>
            <a:ext cx="335341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800" b="1" dirty="0">
                <a:solidFill>
                  <a:srgbClr val="0000FF"/>
                </a:solidFill>
              </a:rPr>
              <a:t>Mais</a:t>
            </a:r>
          </a:p>
          <a:p>
            <a:pPr algn="ctr"/>
            <a:r>
              <a:rPr lang="de-DE" sz="3200" b="1" dirty="0">
                <a:solidFill>
                  <a:srgbClr val="0000FF"/>
                </a:solidFill>
              </a:rPr>
              <a:t>Exporte &amp; Importe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908C201-D25B-11A0-B712-F1EBD5C1E7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0" y="2520000"/>
            <a:ext cx="9000000" cy="400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682200"/>
      </p:ext>
    </p:extLst>
  </p:cSld>
  <p:clrMapOvr>
    <a:masterClrMapping/>
  </p:clrMapOvr>
  <p:transition spd="slow">
    <p:wipe dir="r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29</a:t>
            </a:fld>
            <a:endParaRPr lang="de-DE" dirty="0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2914466" y="900000"/>
            <a:ext cx="577061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800" b="1" dirty="0">
                <a:solidFill>
                  <a:srgbClr val="0000FF"/>
                </a:solidFill>
              </a:rPr>
              <a:t>Mais</a:t>
            </a:r>
          </a:p>
          <a:p>
            <a:pPr algn="ctr"/>
            <a:r>
              <a:rPr lang="de-DE" sz="3200" b="1" dirty="0">
                <a:solidFill>
                  <a:srgbClr val="0000FF"/>
                </a:solidFill>
              </a:rPr>
              <a:t>Endbestände / stock-</a:t>
            </a:r>
            <a:r>
              <a:rPr lang="de-DE" sz="3200" b="1" dirty="0" err="1">
                <a:solidFill>
                  <a:srgbClr val="0000FF"/>
                </a:solidFill>
              </a:rPr>
              <a:t>to</a:t>
            </a:r>
            <a:r>
              <a:rPr lang="de-DE" sz="3200" b="1" dirty="0">
                <a:solidFill>
                  <a:srgbClr val="0000FF"/>
                </a:solidFill>
              </a:rPr>
              <a:t>-</a:t>
            </a:r>
            <a:r>
              <a:rPr lang="de-DE" sz="3200" b="1" dirty="0" err="1">
                <a:solidFill>
                  <a:srgbClr val="0000FF"/>
                </a:solidFill>
              </a:rPr>
              <a:t>use</a:t>
            </a:r>
            <a:r>
              <a:rPr lang="de-DE" sz="3200" b="1" dirty="0">
                <a:solidFill>
                  <a:srgbClr val="0000FF"/>
                </a:solidFill>
              </a:rPr>
              <a:t>-ratio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D743163D-E24B-508B-DFF4-13A205DB9C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0" y="2520000"/>
            <a:ext cx="9000000" cy="296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19658"/>
      </p:ext>
    </p:extLst>
  </p:cSld>
  <p:clrMapOvr>
    <a:masterClrMapping/>
  </p:clrMapOvr>
  <p:transition spd="slow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3420000" y="900000"/>
            <a:ext cx="534851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800" b="1" dirty="0">
                <a:solidFill>
                  <a:srgbClr val="0000FF"/>
                </a:solidFill>
              </a:rPr>
              <a:t>Getreide nach Arten</a:t>
            </a:r>
            <a:br>
              <a:rPr lang="de-DE" sz="4800" b="1" dirty="0">
                <a:solidFill>
                  <a:srgbClr val="0000FF"/>
                </a:solidFill>
              </a:rPr>
            </a:br>
            <a:r>
              <a:rPr lang="de-DE" sz="4800" b="1" dirty="0">
                <a:solidFill>
                  <a:srgbClr val="FF0000"/>
                </a:solidFill>
              </a:rPr>
              <a:t>2026/27 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5A43DD02-A24F-662A-0D0B-BB8047028A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0" y="2520000"/>
            <a:ext cx="9000000" cy="4241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155433"/>
      </p:ext>
    </p:extLst>
  </p:cSld>
  <p:clrMapOvr>
    <a:masterClrMapping/>
  </p:clrMapOvr>
  <p:transition spd="slow">
    <p:wipe dir="r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30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793643" y="900000"/>
            <a:ext cx="401225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800" b="1" dirty="0">
                <a:solidFill>
                  <a:srgbClr val="0000FF"/>
                </a:solidFill>
              </a:rPr>
              <a:t>Mais</a:t>
            </a:r>
            <a:br>
              <a:rPr lang="de-DE" sz="4800" b="1" dirty="0">
                <a:solidFill>
                  <a:srgbClr val="0000FF"/>
                </a:solidFill>
              </a:rPr>
            </a:br>
            <a:r>
              <a:rPr lang="de-DE" sz="3200" b="1" dirty="0">
                <a:solidFill>
                  <a:srgbClr val="0000FF"/>
                </a:solidFill>
              </a:rPr>
              <a:t>Selbstversorgungsgrad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6280000"/>
            <a:ext cx="9000000" cy="3510209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A6ECC982-0CDA-8AD7-A13B-92CAA1626F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00" y="2520000"/>
            <a:ext cx="9000000" cy="287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517160"/>
      </p:ext>
    </p:extLst>
  </p:cSld>
  <p:clrMapOvr>
    <a:masterClrMapping/>
  </p:clrMapOvr>
  <p:transition spd="slow">
    <p:wipe dir="r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31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4203341" y="900000"/>
            <a:ext cx="319286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800" b="1" dirty="0">
                <a:solidFill>
                  <a:srgbClr val="0000FF"/>
                </a:solidFill>
              </a:rPr>
              <a:t>Mais</a:t>
            </a:r>
            <a:br>
              <a:rPr lang="de-DE" sz="4800" b="1" dirty="0">
                <a:solidFill>
                  <a:srgbClr val="0000FF"/>
                </a:solidFill>
              </a:rPr>
            </a:br>
            <a:r>
              <a:rPr lang="de-DE" sz="3200" b="1" dirty="0">
                <a:solidFill>
                  <a:srgbClr val="0000FF"/>
                </a:solidFill>
              </a:rPr>
              <a:t>Flächen &amp; Erträge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6280000"/>
            <a:ext cx="9000000" cy="3510209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5A0B41AB-FE80-3B01-C19E-74AC7D2419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00" y="2520000"/>
            <a:ext cx="9000000" cy="3124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407630"/>
      </p:ext>
    </p:extLst>
  </p:cSld>
  <p:clrMapOvr>
    <a:masterClrMapping/>
  </p:clrMapOvr>
  <p:transition spd="slow">
    <p:wipe dir="r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32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00000" y="900000"/>
            <a:ext cx="18523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800" b="1" dirty="0">
                <a:solidFill>
                  <a:srgbClr val="0000FF"/>
                </a:solidFill>
              </a:rPr>
              <a:t>Gerste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5FAC257-A33F-E91B-D3BD-0CC5ECAF2C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0" y="2520000"/>
            <a:ext cx="9000000" cy="3232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756970"/>
      </p:ext>
    </p:extLst>
  </p:cSld>
  <p:clrMapOvr>
    <a:masterClrMapping/>
  </p:clrMapOvr>
  <p:transition spd="slow">
    <p:wipe dir="r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33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0000" y="2520000"/>
            <a:ext cx="288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800" b="1" dirty="0">
              <a:solidFill>
                <a:srgbClr val="FF0000"/>
              </a:solidFill>
            </a:endParaRPr>
          </a:p>
          <a:p>
            <a:r>
              <a:rPr lang="de-DE" sz="4800" b="1" dirty="0">
                <a:solidFill>
                  <a:srgbClr val="FF0000"/>
                </a:solidFill>
              </a:rPr>
              <a:t>2026/27</a:t>
            </a:r>
          </a:p>
        </p:txBody>
      </p:sp>
      <p:sp>
        <p:nvSpPr>
          <p:cNvPr id="8" name="Abgerundetes Rechteck 7"/>
          <p:cNvSpPr/>
          <p:nvPr/>
        </p:nvSpPr>
        <p:spPr>
          <a:xfrm>
            <a:off x="360000" y="4500000"/>
            <a:ext cx="1800000" cy="288032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zum Vorjahr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94B26F79-497B-EE24-C69F-9F24C9F2AF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0" y="108000"/>
            <a:ext cx="4788000" cy="660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292903"/>
      </p:ext>
    </p:extLst>
  </p:cSld>
  <p:clrMapOvr>
    <a:masterClrMapping/>
  </p:clrMapOvr>
  <p:transition spd="slow">
    <p:wipe dir="r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34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0000" y="2520000"/>
            <a:ext cx="288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800" b="1" dirty="0">
              <a:solidFill>
                <a:srgbClr val="0000FF"/>
              </a:solidFill>
            </a:endParaRPr>
          </a:p>
          <a:p>
            <a:r>
              <a:rPr lang="de-DE" sz="4800" b="1" dirty="0">
                <a:solidFill>
                  <a:srgbClr val="0000FF"/>
                </a:solidFill>
              </a:rPr>
              <a:t>2025/26</a:t>
            </a:r>
          </a:p>
        </p:txBody>
      </p:sp>
      <p:sp>
        <p:nvSpPr>
          <p:cNvPr id="8" name="Abgerundetes Rechteck 7"/>
          <p:cNvSpPr/>
          <p:nvPr/>
        </p:nvSpPr>
        <p:spPr>
          <a:xfrm>
            <a:off x="360000" y="4500000"/>
            <a:ext cx="1800000" cy="288032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zum Vorjahr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A820A33-03DE-DED4-B8EF-EDA64A40C2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0" y="108000"/>
            <a:ext cx="4788000" cy="660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141593"/>
      </p:ext>
    </p:extLst>
  </p:cSld>
  <p:clrMapOvr>
    <a:masterClrMapping/>
  </p:clrMapOvr>
  <p:transition spd="slow">
    <p:wipe dir="r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35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0000" y="2520000"/>
            <a:ext cx="288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800" b="1" dirty="0"/>
          </a:p>
          <a:p>
            <a:r>
              <a:rPr lang="de-DE" sz="4800" b="1" dirty="0"/>
              <a:t>2024/25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98EC659D-0933-5DE7-61A3-7628C55390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0" y="108000"/>
            <a:ext cx="4788000" cy="660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849503"/>
      </p:ext>
    </p:extLst>
  </p:cSld>
  <p:clrMapOvr>
    <a:masterClrMapping/>
  </p:clrMapOvr>
  <p:transition spd="slow">
    <p:wipe dir="r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36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777036" y="900000"/>
            <a:ext cx="404546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800" b="1" dirty="0">
                <a:solidFill>
                  <a:srgbClr val="0000FF"/>
                </a:solidFill>
              </a:rPr>
              <a:t>Gerste</a:t>
            </a:r>
            <a:br>
              <a:rPr lang="de-DE" sz="4800" b="1" dirty="0">
                <a:solidFill>
                  <a:srgbClr val="0000FF"/>
                </a:solidFill>
              </a:rPr>
            </a:br>
            <a:r>
              <a:rPr lang="de-DE" sz="3200" b="1" dirty="0">
                <a:solidFill>
                  <a:srgbClr val="0000FF"/>
                </a:solidFill>
              </a:rPr>
              <a:t>Erzeugung / Verbrauch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9305ACEE-780D-983E-EF46-FCBD54BE45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0" y="2520000"/>
            <a:ext cx="9000000" cy="3290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469651"/>
      </p:ext>
    </p:extLst>
  </p:cSld>
  <p:clrMapOvr>
    <a:masterClrMapping/>
  </p:clrMapOvr>
  <p:transition spd="slow">
    <p:wipe dir="r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37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4123062" y="360000"/>
            <a:ext cx="335341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800" b="1" dirty="0">
                <a:solidFill>
                  <a:srgbClr val="0000FF"/>
                </a:solidFill>
              </a:rPr>
              <a:t>Gerste</a:t>
            </a:r>
          </a:p>
          <a:p>
            <a:pPr algn="ctr"/>
            <a:r>
              <a:rPr lang="de-DE" sz="3200" b="1" dirty="0">
                <a:solidFill>
                  <a:srgbClr val="0000FF"/>
                </a:solidFill>
              </a:rPr>
              <a:t>Exporte &amp; Importe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260DB8AB-3093-5636-059F-2486BE745D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0" y="2520000"/>
            <a:ext cx="9000000" cy="400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047503"/>
      </p:ext>
    </p:extLst>
  </p:cSld>
  <p:clrMapOvr>
    <a:masterClrMapping/>
  </p:clrMapOvr>
  <p:transition spd="slow">
    <p:wipe dir="r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38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2914466" y="900000"/>
            <a:ext cx="577061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800" b="1" dirty="0">
                <a:solidFill>
                  <a:srgbClr val="0000FF"/>
                </a:solidFill>
              </a:rPr>
              <a:t>Gerste</a:t>
            </a:r>
          </a:p>
          <a:p>
            <a:pPr algn="ctr"/>
            <a:r>
              <a:rPr lang="de-DE" sz="3200" b="1" dirty="0">
                <a:solidFill>
                  <a:srgbClr val="0000FF"/>
                </a:solidFill>
              </a:rPr>
              <a:t>Endbestände / stock-</a:t>
            </a:r>
            <a:r>
              <a:rPr lang="de-DE" sz="3200" b="1" dirty="0" err="1">
                <a:solidFill>
                  <a:srgbClr val="0000FF"/>
                </a:solidFill>
              </a:rPr>
              <a:t>to</a:t>
            </a:r>
            <a:r>
              <a:rPr lang="de-DE" sz="3200" b="1" dirty="0">
                <a:solidFill>
                  <a:srgbClr val="0000FF"/>
                </a:solidFill>
              </a:rPr>
              <a:t>-</a:t>
            </a:r>
            <a:r>
              <a:rPr lang="de-DE" sz="3200" b="1" dirty="0" err="1">
                <a:solidFill>
                  <a:srgbClr val="0000FF"/>
                </a:solidFill>
              </a:rPr>
              <a:t>use</a:t>
            </a:r>
            <a:r>
              <a:rPr lang="de-DE" sz="3200" b="1" dirty="0">
                <a:solidFill>
                  <a:srgbClr val="0000FF"/>
                </a:solidFill>
              </a:rPr>
              <a:t>-ratio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9977E586-91AF-4E79-91B6-23A121200D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0" y="2520000"/>
            <a:ext cx="9000000" cy="296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287891"/>
      </p:ext>
    </p:extLst>
  </p:cSld>
  <p:clrMapOvr>
    <a:masterClrMapping/>
  </p:clrMapOvr>
  <p:transition spd="slow">
    <p:wipe dir="r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39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793643" y="900000"/>
            <a:ext cx="401225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800" b="1" dirty="0">
                <a:solidFill>
                  <a:srgbClr val="0000FF"/>
                </a:solidFill>
              </a:rPr>
              <a:t>Gerste</a:t>
            </a:r>
            <a:br>
              <a:rPr lang="de-DE" sz="4800" b="1" dirty="0">
                <a:solidFill>
                  <a:srgbClr val="0000FF"/>
                </a:solidFill>
              </a:rPr>
            </a:br>
            <a:r>
              <a:rPr lang="de-DE" sz="3200" b="1" dirty="0">
                <a:solidFill>
                  <a:srgbClr val="0000FF"/>
                </a:solidFill>
              </a:rPr>
              <a:t>Selbstversorgungsgrad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6280000"/>
            <a:ext cx="9000000" cy="3510209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B68F755E-66F8-4CBC-C343-254D040245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00" y="2520000"/>
            <a:ext cx="9000000" cy="287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284805"/>
      </p:ext>
    </p:extLst>
  </p:cSld>
  <p:clrMapOvr>
    <a:masterClrMapping/>
  </p:clrMapOvr>
  <p:transition spd="slow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3420000" y="900000"/>
            <a:ext cx="534851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800" b="1" dirty="0">
                <a:solidFill>
                  <a:srgbClr val="0000FF"/>
                </a:solidFill>
              </a:rPr>
              <a:t>Getreide nach Arten</a:t>
            </a:r>
          </a:p>
          <a:p>
            <a:r>
              <a:rPr lang="de-DE" sz="4800" b="1" dirty="0">
                <a:solidFill>
                  <a:srgbClr val="0000FF"/>
                </a:solidFill>
              </a:rPr>
              <a:t>2025/26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1E0FDF9E-E14E-FD6A-6C4F-BB1EA7637F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0" y="2520000"/>
            <a:ext cx="9000000" cy="4241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2306"/>
      </p:ext>
    </p:extLst>
  </p:cSld>
  <p:clrMapOvr>
    <a:masterClrMapping/>
  </p:clrMapOvr>
  <p:transition spd="slow">
    <p:wipe dir="r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40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4203340" y="900000"/>
            <a:ext cx="319286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800" b="1" dirty="0">
                <a:solidFill>
                  <a:srgbClr val="0000FF"/>
                </a:solidFill>
              </a:rPr>
              <a:t>Gerste</a:t>
            </a:r>
            <a:br>
              <a:rPr lang="de-DE" sz="4800" b="1" dirty="0">
                <a:solidFill>
                  <a:srgbClr val="0000FF"/>
                </a:solidFill>
              </a:rPr>
            </a:br>
            <a:r>
              <a:rPr lang="de-DE" sz="3200" b="1" dirty="0">
                <a:solidFill>
                  <a:srgbClr val="0000FF"/>
                </a:solidFill>
              </a:rPr>
              <a:t>Flächen &amp; Erträge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6280000"/>
            <a:ext cx="9000000" cy="3510209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703B9CE3-A3BC-B274-0C49-1C4FDBEED6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00" y="2520000"/>
            <a:ext cx="9000000" cy="3124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212258"/>
      </p:ext>
    </p:extLst>
  </p:cSld>
  <p:clrMapOvr>
    <a:masterClrMapping/>
  </p:clrMapOvr>
  <p:transition spd="slow">
    <p:wipe dir="r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41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00000" y="900000"/>
            <a:ext cx="20719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800" b="1" dirty="0">
                <a:solidFill>
                  <a:srgbClr val="0000FF"/>
                </a:solidFill>
              </a:rPr>
              <a:t>Roggen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3961D5A0-AEA9-3946-B24A-E6C9264A1A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0" y="2520000"/>
            <a:ext cx="9000000" cy="3232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135332"/>
      </p:ext>
    </p:extLst>
  </p:cSld>
  <p:clrMapOvr>
    <a:masterClrMapping/>
  </p:clrMapOvr>
  <p:transition spd="slow">
    <p:wipe dir="r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42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0000" y="2520000"/>
            <a:ext cx="288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800" b="1" dirty="0">
              <a:solidFill>
                <a:srgbClr val="FF0000"/>
              </a:solidFill>
            </a:endParaRPr>
          </a:p>
          <a:p>
            <a:r>
              <a:rPr lang="de-DE" sz="4800" b="1" dirty="0">
                <a:solidFill>
                  <a:srgbClr val="FF0000"/>
                </a:solidFill>
              </a:rPr>
              <a:t>2026/27</a:t>
            </a:r>
          </a:p>
        </p:txBody>
      </p:sp>
      <p:sp>
        <p:nvSpPr>
          <p:cNvPr id="8" name="Abgerundetes Rechteck 7"/>
          <p:cNvSpPr/>
          <p:nvPr/>
        </p:nvSpPr>
        <p:spPr>
          <a:xfrm>
            <a:off x="360000" y="4500000"/>
            <a:ext cx="1800000" cy="288032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zum Vorjahr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1FF76781-C059-2CE1-8D90-2B9DC3E332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0" y="108000"/>
            <a:ext cx="4788000" cy="660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822745"/>
      </p:ext>
    </p:extLst>
  </p:cSld>
  <p:clrMapOvr>
    <a:masterClrMapping/>
  </p:clrMapOvr>
  <p:transition spd="slow">
    <p:wipe dir="r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43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0000" y="2520000"/>
            <a:ext cx="288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800" b="1" dirty="0">
              <a:solidFill>
                <a:srgbClr val="0000FF"/>
              </a:solidFill>
            </a:endParaRPr>
          </a:p>
          <a:p>
            <a:r>
              <a:rPr lang="de-DE" sz="4800" b="1" dirty="0">
                <a:solidFill>
                  <a:srgbClr val="0000FF"/>
                </a:solidFill>
              </a:rPr>
              <a:t>2025/26</a:t>
            </a:r>
          </a:p>
        </p:txBody>
      </p:sp>
      <p:sp>
        <p:nvSpPr>
          <p:cNvPr id="8" name="Abgerundetes Rechteck 7"/>
          <p:cNvSpPr/>
          <p:nvPr/>
        </p:nvSpPr>
        <p:spPr>
          <a:xfrm>
            <a:off x="360000" y="4500000"/>
            <a:ext cx="1800000" cy="288032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zum Vorjahr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5C196427-EDA5-380F-4451-174F34B186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0" y="108000"/>
            <a:ext cx="4788000" cy="660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203330"/>
      </p:ext>
    </p:extLst>
  </p:cSld>
  <p:clrMapOvr>
    <a:masterClrMapping/>
  </p:clrMapOvr>
  <p:transition spd="slow">
    <p:wipe dir="r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44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0000" y="2520000"/>
            <a:ext cx="288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800" b="1" dirty="0"/>
          </a:p>
          <a:p>
            <a:r>
              <a:rPr lang="de-DE" sz="4800" b="1" dirty="0"/>
              <a:t>2024/25</a:t>
            </a:r>
          </a:p>
        </p:txBody>
      </p:sp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86127E2C-4635-88DE-34FC-F909BB95EB48}"/>
              </a:ext>
            </a:extLst>
          </p:cNvPr>
          <p:cNvGraphicFramePr>
            <a:graphicFrameLocks noGrp="1"/>
          </p:cNvGraphicFramePr>
          <p:nvPr/>
        </p:nvGraphicFramePr>
        <p:xfrm>
          <a:off x="-14736763" y="-8320088"/>
          <a:ext cx="1817096" cy="43513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8020">
                  <a:extLst>
                    <a:ext uri="{9D8B030D-6E8A-4147-A177-3AD203B41FA5}">
                      <a16:colId xmlns:a16="http://schemas.microsoft.com/office/drawing/2014/main" val="2992221736"/>
                    </a:ext>
                  </a:extLst>
                </a:gridCol>
                <a:gridCol w="59967">
                  <a:extLst>
                    <a:ext uri="{9D8B030D-6E8A-4147-A177-3AD203B41FA5}">
                      <a16:colId xmlns:a16="http://schemas.microsoft.com/office/drawing/2014/main" val="3214198973"/>
                    </a:ext>
                  </a:extLst>
                </a:gridCol>
                <a:gridCol w="59967">
                  <a:extLst>
                    <a:ext uri="{9D8B030D-6E8A-4147-A177-3AD203B41FA5}">
                      <a16:colId xmlns:a16="http://schemas.microsoft.com/office/drawing/2014/main" val="3665160437"/>
                    </a:ext>
                  </a:extLst>
                </a:gridCol>
                <a:gridCol w="59967">
                  <a:extLst>
                    <a:ext uri="{9D8B030D-6E8A-4147-A177-3AD203B41FA5}">
                      <a16:colId xmlns:a16="http://schemas.microsoft.com/office/drawing/2014/main" val="2457988656"/>
                    </a:ext>
                  </a:extLst>
                </a:gridCol>
                <a:gridCol w="59967">
                  <a:extLst>
                    <a:ext uri="{9D8B030D-6E8A-4147-A177-3AD203B41FA5}">
                      <a16:colId xmlns:a16="http://schemas.microsoft.com/office/drawing/2014/main" val="1860914636"/>
                    </a:ext>
                  </a:extLst>
                </a:gridCol>
                <a:gridCol w="59967">
                  <a:extLst>
                    <a:ext uri="{9D8B030D-6E8A-4147-A177-3AD203B41FA5}">
                      <a16:colId xmlns:a16="http://schemas.microsoft.com/office/drawing/2014/main" val="1821419263"/>
                    </a:ext>
                  </a:extLst>
                </a:gridCol>
                <a:gridCol w="59967">
                  <a:extLst>
                    <a:ext uri="{9D8B030D-6E8A-4147-A177-3AD203B41FA5}">
                      <a16:colId xmlns:a16="http://schemas.microsoft.com/office/drawing/2014/main" val="403633402"/>
                    </a:ext>
                  </a:extLst>
                </a:gridCol>
                <a:gridCol w="59967">
                  <a:extLst>
                    <a:ext uri="{9D8B030D-6E8A-4147-A177-3AD203B41FA5}">
                      <a16:colId xmlns:a16="http://schemas.microsoft.com/office/drawing/2014/main" val="4125845978"/>
                    </a:ext>
                  </a:extLst>
                </a:gridCol>
                <a:gridCol w="59967">
                  <a:extLst>
                    <a:ext uri="{9D8B030D-6E8A-4147-A177-3AD203B41FA5}">
                      <a16:colId xmlns:a16="http://schemas.microsoft.com/office/drawing/2014/main" val="3003492663"/>
                    </a:ext>
                  </a:extLst>
                </a:gridCol>
                <a:gridCol w="59967">
                  <a:extLst>
                    <a:ext uri="{9D8B030D-6E8A-4147-A177-3AD203B41FA5}">
                      <a16:colId xmlns:a16="http://schemas.microsoft.com/office/drawing/2014/main" val="2543143656"/>
                    </a:ext>
                  </a:extLst>
                </a:gridCol>
                <a:gridCol w="59967">
                  <a:extLst>
                    <a:ext uri="{9D8B030D-6E8A-4147-A177-3AD203B41FA5}">
                      <a16:colId xmlns:a16="http://schemas.microsoft.com/office/drawing/2014/main" val="3784619341"/>
                    </a:ext>
                  </a:extLst>
                </a:gridCol>
                <a:gridCol w="59967">
                  <a:extLst>
                    <a:ext uri="{9D8B030D-6E8A-4147-A177-3AD203B41FA5}">
                      <a16:colId xmlns:a16="http://schemas.microsoft.com/office/drawing/2014/main" val="1037906788"/>
                    </a:ext>
                  </a:extLst>
                </a:gridCol>
                <a:gridCol w="59967">
                  <a:extLst>
                    <a:ext uri="{9D8B030D-6E8A-4147-A177-3AD203B41FA5}">
                      <a16:colId xmlns:a16="http://schemas.microsoft.com/office/drawing/2014/main" val="4123336972"/>
                    </a:ext>
                  </a:extLst>
                </a:gridCol>
                <a:gridCol w="59967">
                  <a:extLst>
                    <a:ext uri="{9D8B030D-6E8A-4147-A177-3AD203B41FA5}">
                      <a16:colId xmlns:a16="http://schemas.microsoft.com/office/drawing/2014/main" val="3501659955"/>
                    </a:ext>
                  </a:extLst>
                </a:gridCol>
                <a:gridCol w="59967">
                  <a:extLst>
                    <a:ext uri="{9D8B030D-6E8A-4147-A177-3AD203B41FA5}">
                      <a16:colId xmlns:a16="http://schemas.microsoft.com/office/drawing/2014/main" val="2122290740"/>
                    </a:ext>
                  </a:extLst>
                </a:gridCol>
                <a:gridCol w="59967">
                  <a:extLst>
                    <a:ext uri="{9D8B030D-6E8A-4147-A177-3AD203B41FA5}">
                      <a16:colId xmlns:a16="http://schemas.microsoft.com/office/drawing/2014/main" val="794024607"/>
                    </a:ext>
                  </a:extLst>
                </a:gridCol>
                <a:gridCol w="59967">
                  <a:extLst>
                    <a:ext uri="{9D8B030D-6E8A-4147-A177-3AD203B41FA5}">
                      <a16:colId xmlns:a16="http://schemas.microsoft.com/office/drawing/2014/main" val="787728711"/>
                    </a:ext>
                  </a:extLst>
                </a:gridCol>
                <a:gridCol w="59967">
                  <a:extLst>
                    <a:ext uri="{9D8B030D-6E8A-4147-A177-3AD203B41FA5}">
                      <a16:colId xmlns:a16="http://schemas.microsoft.com/office/drawing/2014/main" val="1754140198"/>
                    </a:ext>
                  </a:extLst>
                </a:gridCol>
                <a:gridCol w="59967">
                  <a:extLst>
                    <a:ext uri="{9D8B030D-6E8A-4147-A177-3AD203B41FA5}">
                      <a16:colId xmlns:a16="http://schemas.microsoft.com/office/drawing/2014/main" val="2926632501"/>
                    </a:ext>
                  </a:extLst>
                </a:gridCol>
                <a:gridCol w="59967">
                  <a:extLst>
                    <a:ext uri="{9D8B030D-6E8A-4147-A177-3AD203B41FA5}">
                      <a16:colId xmlns:a16="http://schemas.microsoft.com/office/drawing/2014/main" val="3926500350"/>
                    </a:ext>
                  </a:extLst>
                </a:gridCol>
                <a:gridCol w="59967">
                  <a:extLst>
                    <a:ext uri="{9D8B030D-6E8A-4147-A177-3AD203B41FA5}">
                      <a16:colId xmlns:a16="http://schemas.microsoft.com/office/drawing/2014/main" val="1523611283"/>
                    </a:ext>
                  </a:extLst>
                </a:gridCol>
                <a:gridCol w="59967">
                  <a:extLst>
                    <a:ext uri="{9D8B030D-6E8A-4147-A177-3AD203B41FA5}">
                      <a16:colId xmlns:a16="http://schemas.microsoft.com/office/drawing/2014/main" val="1032250844"/>
                    </a:ext>
                  </a:extLst>
                </a:gridCol>
                <a:gridCol w="59967">
                  <a:extLst>
                    <a:ext uri="{9D8B030D-6E8A-4147-A177-3AD203B41FA5}">
                      <a16:colId xmlns:a16="http://schemas.microsoft.com/office/drawing/2014/main" val="1037934732"/>
                    </a:ext>
                  </a:extLst>
                </a:gridCol>
                <a:gridCol w="59967">
                  <a:extLst>
                    <a:ext uri="{9D8B030D-6E8A-4147-A177-3AD203B41FA5}">
                      <a16:colId xmlns:a16="http://schemas.microsoft.com/office/drawing/2014/main" val="1243296629"/>
                    </a:ext>
                  </a:extLst>
                </a:gridCol>
                <a:gridCol w="59967">
                  <a:extLst>
                    <a:ext uri="{9D8B030D-6E8A-4147-A177-3AD203B41FA5}">
                      <a16:colId xmlns:a16="http://schemas.microsoft.com/office/drawing/2014/main" val="1871766178"/>
                    </a:ext>
                  </a:extLst>
                </a:gridCol>
                <a:gridCol w="59967">
                  <a:extLst>
                    <a:ext uri="{9D8B030D-6E8A-4147-A177-3AD203B41FA5}">
                      <a16:colId xmlns:a16="http://schemas.microsoft.com/office/drawing/2014/main" val="530479381"/>
                    </a:ext>
                  </a:extLst>
                </a:gridCol>
                <a:gridCol w="59967">
                  <a:extLst>
                    <a:ext uri="{9D8B030D-6E8A-4147-A177-3AD203B41FA5}">
                      <a16:colId xmlns:a16="http://schemas.microsoft.com/office/drawing/2014/main" val="1863585815"/>
                    </a:ext>
                  </a:extLst>
                </a:gridCol>
                <a:gridCol w="59967">
                  <a:extLst>
                    <a:ext uri="{9D8B030D-6E8A-4147-A177-3AD203B41FA5}">
                      <a16:colId xmlns:a16="http://schemas.microsoft.com/office/drawing/2014/main" val="2859564950"/>
                    </a:ext>
                  </a:extLst>
                </a:gridCol>
                <a:gridCol w="59967">
                  <a:extLst>
                    <a:ext uri="{9D8B030D-6E8A-4147-A177-3AD203B41FA5}">
                      <a16:colId xmlns:a16="http://schemas.microsoft.com/office/drawing/2014/main" val="1321639252"/>
                    </a:ext>
                  </a:extLst>
                </a:gridCol>
              </a:tblGrid>
              <a:tr h="57142">
                <a:tc gridSpan="29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Verlauf der monatlichen Schätzungen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134802"/>
                  </a:ext>
                </a:extLst>
              </a:tr>
              <a:tr h="71312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de-DE" sz="400" u="none" strike="noStrike">
                          <a:effectLst/>
                        </a:rPr>
                        <a:t>EU 27 - Roggen  (2023/24)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© Werner Schmid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64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616724879"/>
                  </a:ext>
                </a:extLst>
              </a:tr>
              <a:tr h="28799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 Mio.t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Erzeugung 2023/24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Quelle: EU-Kommission, eigene Berechnungen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0486917"/>
                  </a:ext>
                </a:extLst>
              </a:tr>
              <a:tr h="4571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Stand: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Dez 25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6983045"/>
                  </a:ext>
                </a:extLst>
              </a:tr>
              <a:tr h="3828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3276259"/>
                  </a:ext>
                </a:extLst>
              </a:tr>
              <a:tr h="3828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4251108"/>
                  </a:ext>
                </a:extLst>
              </a:tr>
              <a:tr h="3828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3513296"/>
                  </a:ext>
                </a:extLst>
              </a:tr>
              <a:tr h="3828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983064"/>
                  </a:ext>
                </a:extLst>
              </a:tr>
              <a:tr h="3828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8703632"/>
                  </a:ext>
                </a:extLst>
              </a:tr>
              <a:tr h="3828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6398654"/>
                  </a:ext>
                </a:extLst>
              </a:tr>
              <a:tr h="3828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5166864"/>
                  </a:ext>
                </a:extLst>
              </a:tr>
              <a:tr h="18285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 Mio.t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8"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Binnenverbrauch 2023/24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Quelle: EU-Kommission, eigene Berechnungen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5869269"/>
                  </a:ext>
                </a:extLst>
              </a:tr>
              <a:tr h="4571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Stand: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Dez 25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6567243"/>
                  </a:ext>
                </a:extLst>
              </a:tr>
              <a:tr h="3828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4868658"/>
                  </a:ext>
                </a:extLst>
              </a:tr>
              <a:tr h="3828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2444677"/>
                  </a:ext>
                </a:extLst>
              </a:tr>
              <a:tr h="3828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6038100"/>
                  </a:ext>
                </a:extLst>
              </a:tr>
              <a:tr h="3828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1876562"/>
                  </a:ext>
                </a:extLst>
              </a:tr>
              <a:tr h="3828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0311357"/>
                  </a:ext>
                </a:extLst>
              </a:tr>
              <a:tr h="3828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5701781"/>
                  </a:ext>
                </a:extLst>
              </a:tr>
              <a:tr h="3828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5408247"/>
                  </a:ext>
                </a:extLst>
              </a:tr>
              <a:tr h="18285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 Mio.t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5"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Exporte 2023/24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Quelle: EU-Kommission, eigene Berechnungen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2488086"/>
                  </a:ext>
                </a:extLst>
              </a:tr>
              <a:tr h="4571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Stand: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Dez 25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2833943"/>
                  </a:ext>
                </a:extLst>
              </a:tr>
              <a:tr h="3828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6504284"/>
                  </a:ext>
                </a:extLst>
              </a:tr>
              <a:tr h="3828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3277530"/>
                  </a:ext>
                </a:extLst>
              </a:tr>
              <a:tr h="3828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8258881"/>
                  </a:ext>
                </a:extLst>
              </a:tr>
              <a:tr h="3828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681199"/>
                  </a:ext>
                </a:extLst>
              </a:tr>
              <a:tr h="3828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4303994"/>
                  </a:ext>
                </a:extLst>
              </a:tr>
              <a:tr h="3828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7251589"/>
                  </a:ext>
                </a:extLst>
              </a:tr>
              <a:tr h="3828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1922325"/>
                  </a:ext>
                </a:extLst>
              </a:tr>
              <a:tr h="18285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 Mio.t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5"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Importe 2023/24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Quelle: EU-Kommission, eigene Berechnungen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377947"/>
                  </a:ext>
                </a:extLst>
              </a:tr>
              <a:tr h="4571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Stand: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Dez 25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8050375"/>
                  </a:ext>
                </a:extLst>
              </a:tr>
              <a:tr h="3828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9233647"/>
                  </a:ext>
                </a:extLst>
              </a:tr>
              <a:tr h="3828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9947519"/>
                  </a:ext>
                </a:extLst>
              </a:tr>
              <a:tr h="3828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3639030"/>
                  </a:ext>
                </a:extLst>
              </a:tr>
              <a:tr h="3828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9003767"/>
                  </a:ext>
                </a:extLst>
              </a:tr>
              <a:tr h="3828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0561546"/>
                  </a:ext>
                </a:extLst>
              </a:tr>
              <a:tr h="3828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2291373"/>
                  </a:ext>
                </a:extLst>
              </a:tr>
              <a:tr h="3828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818486"/>
                  </a:ext>
                </a:extLst>
              </a:tr>
              <a:tr h="18285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 Mio.t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6"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Endbestände 2023/24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Quelle: EU-Kommission, eigene Berechnungen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4617004"/>
                  </a:ext>
                </a:extLst>
              </a:tr>
              <a:tr h="4571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Stand: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Dez 25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0735217"/>
                  </a:ext>
                </a:extLst>
              </a:tr>
              <a:tr h="3828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5509739"/>
                  </a:ext>
                </a:extLst>
              </a:tr>
              <a:tr h="3828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4065845"/>
                  </a:ext>
                </a:extLst>
              </a:tr>
              <a:tr h="3828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9841485"/>
                  </a:ext>
                </a:extLst>
              </a:tr>
              <a:tr h="3828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1872839"/>
                  </a:ext>
                </a:extLst>
              </a:tr>
              <a:tr h="3828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8936636"/>
                  </a:ext>
                </a:extLst>
              </a:tr>
              <a:tr h="3828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1495702"/>
                  </a:ext>
                </a:extLst>
              </a:tr>
              <a:tr h="3828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9549384"/>
                  </a:ext>
                </a:extLst>
              </a:tr>
              <a:tr h="18285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8"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stock-to-use-ratio 2023/24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Quelle: EU-Kommission, eigene Berechnungen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6271108"/>
                  </a:ext>
                </a:extLst>
              </a:tr>
              <a:tr h="4571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Stand: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Dez 25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8894347"/>
                  </a:ext>
                </a:extLst>
              </a:tr>
              <a:tr h="3828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198245"/>
                  </a:ext>
                </a:extLst>
              </a:tr>
              <a:tr h="3828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8180757"/>
                  </a:ext>
                </a:extLst>
              </a:tr>
              <a:tr h="3828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3280920"/>
                  </a:ext>
                </a:extLst>
              </a:tr>
              <a:tr h="3828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7734802"/>
                  </a:ext>
                </a:extLst>
              </a:tr>
              <a:tr h="3828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0930018"/>
                  </a:ext>
                </a:extLst>
              </a:tr>
              <a:tr h="3828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9609923"/>
                  </a:ext>
                </a:extLst>
              </a:tr>
              <a:tr h="18285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9"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Selbstversorgungsgrad 2023/24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Quelle: EU-Kommission, eigene Berechnungen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1188271"/>
                  </a:ext>
                </a:extLst>
              </a:tr>
              <a:tr h="4571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Stand: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Dez 25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700506"/>
                  </a:ext>
                </a:extLst>
              </a:tr>
              <a:tr h="3828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9034786"/>
                  </a:ext>
                </a:extLst>
              </a:tr>
              <a:tr h="3828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7594941"/>
                  </a:ext>
                </a:extLst>
              </a:tr>
              <a:tr h="3828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2664599"/>
                  </a:ext>
                </a:extLst>
              </a:tr>
              <a:tr h="3828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9603294"/>
                  </a:ext>
                </a:extLst>
              </a:tr>
              <a:tr h="3828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6081705"/>
                  </a:ext>
                </a:extLst>
              </a:tr>
              <a:tr h="3828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rowSpan="3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Feb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Mrz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Apr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Mai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Jun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Jul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Aug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Sep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Okt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Nov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Dez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Jan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Feb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Mrz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Apr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Mai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Jun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Jul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Aug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Sep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Okt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Nov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Dez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Jan 25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Feb 25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Dez.25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3563522"/>
                  </a:ext>
                </a:extLst>
              </a:tr>
              <a:tr h="3828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238645"/>
                  </a:ext>
                </a:extLst>
              </a:tr>
              <a:tr h="3828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 dirty="0">
                          <a:effectLst/>
                        </a:rPr>
                        <a:t> </a:t>
                      </a:r>
                      <a:endParaRPr lang="de-DE" sz="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3500286"/>
                  </a:ext>
                </a:extLst>
              </a:tr>
            </a:tbl>
          </a:graphicData>
        </a:graphic>
      </p:graphicFrame>
      <p:graphicFrame>
        <p:nvGraphicFramePr>
          <p:cNvPr id="7" name="Diagramm 6">
            <a:extLst>
              <a:ext uri="{FF2B5EF4-FFF2-40B4-BE49-F238E27FC236}">
                <a16:creationId xmlns:a16="http://schemas.microsoft.com/office/drawing/2014/main" id="{00000000-0008-0000-0700-000004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15185593"/>
              </p:ext>
            </p:extLst>
          </p:nvPr>
        </p:nvGraphicFramePr>
        <p:xfrm>
          <a:off x="11628438" y="-623888"/>
          <a:ext cx="12252325" cy="23320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Diagramm 7">
            <a:extLst>
              <a:ext uri="{FF2B5EF4-FFF2-40B4-BE49-F238E27FC236}">
                <a16:creationId xmlns:a16="http://schemas.microsoft.com/office/drawing/2014/main" id="{00000000-0008-0000-0700-000007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3367603"/>
              </p:ext>
            </p:extLst>
          </p:nvPr>
        </p:nvGraphicFramePr>
        <p:xfrm>
          <a:off x="11628438" y="1708150"/>
          <a:ext cx="12252325" cy="23320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Diagramm 8">
            <a:extLst>
              <a:ext uri="{FF2B5EF4-FFF2-40B4-BE49-F238E27FC236}">
                <a16:creationId xmlns:a16="http://schemas.microsoft.com/office/drawing/2014/main" id="{00000000-0008-0000-0700-000008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1910050"/>
              </p:ext>
            </p:extLst>
          </p:nvPr>
        </p:nvGraphicFramePr>
        <p:xfrm>
          <a:off x="11628438" y="4040188"/>
          <a:ext cx="12252325" cy="2330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Diagramm 9">
            <a:extLst>
              <a:ext uri="{FF2B5EF4-FFF2-40B4-BE49-F238E27FC236}">
                <a16:creationId xmlns:a16="http://schemas.microsoft.com/office/drawing/2014/main" id="{00000000-0008-0000-0700-000009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983644"/>
              </p:ext>
            </p:extLst>
          </p:nvPr>
        </p:nvGraphicFramePr>
        <p:xfrm>
          <a:off x="11628438" y="8702675"/>
          <a:ext cx="12252325" cy="23320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1" name="Diagramm 10">
            <a:extLst>
              <a:ext uri="{FF2B5EF4-FFF2-40B4-BE49-F238E27FC236}">
                <a16:creationId xmlns:a16="http://schemas.microsoft.com/office/drawing/2014/main" id="{00000000-0008-0000-0700-00000A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8545255"/>
              </p:ext>
            </p:extLst>
          </p:nvPr>
        </p:nvGraphicFramePr>
        <p:xfrm>
          <a:off x="11628438" y="11034713"/>
          <a:ext cx="12252325" cy="2073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2" name="Diagramm 11">
            <a:extLst>
              <a:ext uri="{FF2B5EF4-FFF2-40B4-BE49-F238E27FC236}">
                <a16:creationId xmlns:a16="http://schemas.microsoft.com/office/drawing/2014/main" id="{00000000-0008-0000-0700-00000B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4824315"/>
              </p:ext>
            </p:extLst>
          </p:nvPr>
        </p:nvGraphicFramePr>
        <p:xfrm>
          <a:off x="11628438" y="13107988"/>
          <a:ext cx="12252325" cy="2071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3" name="Diagramm 12">
            <a:extLst>
              <a:ext uri="{FF2B5EF4-FFF2-40B4-BE49-F238E27FC236}">
                <a16:creationId xmlns:a16="http://schemas.microsoft.com/office/drawing/2014/main" id="{00000000-0008-0000-0700-00000C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8238156"/>
              </p:ext>
            </p:extLst>
          </p:nvPr>
        </p:nvGraphicFramePr>
        <p:xfrm>
          <a:off x="11628438" y="6370638"/>
          <a:ext cx="12252325" cy="23320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pic>
        <p:nvPicPr>
          <p:cNvPr id="15" name="Grafik 14">
            <a:extLst>
              <a:ext uri="{FF2B5EF4-FFF2-40B4-BE49-F238E27FC236}">
                <a16:creationId xmlns:a16="http://schemas.microsoft.com/office/drawing/2014/main" id="{E49F013B-858F-2828-7E75-F8B2001BAA5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20000" y="108000"/>
            <a:ext cx="4788000" cy="660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380875"/>
      </p:ext>
    </p:extLst>
  </p:cSld>
  <p:clrMapOvr>
    <a:masterClrMapping/>
  </p:clrMapOvr>
  <p:transition spd="slow">
    <p:wipe dir="r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45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4203340" y="900000"/>
            <a:ext cx="319286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800" b="1" dirty="0">
                <a:solidFill>
                  <a:srgbClr val="0000FF"/>
                </a:solidFill>
              </a:rPr>
              <a:t>Roggen</a:t>
            </a:r>
            <a:br>
              <a:rPr lang="de-DE" sz="4800" b="1" dirty="0">
                <a:solidFill>
                  <a:srgbClr val="0000FF"/>
                </a:solidFill>
              </a:rPr>
            </a:br>
            <a:r>
              <a:rPr lang="de-DE" sz="3200" b="1" dirty="0">
                <a:solidFill>
                  <a:srgbClr val="0000FF"/>
                </a:solidFill>
              </a:rPr>
              <a:t>Flächen &amp; Erträge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6280000"/>
            <a:ext cx="9000000" cy="3510209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338EDF37-7779-0512-9B60-F747E9248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00" y="2520000"/>
            <a:ext cx="9000000" cy="3124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479377"/>
      </p:ext>
    </p:extLst>
  </p:cSld>
  <p:clrMapOvr>
    <a:masterClrMapping/>
  </p:clrMapOvr>
  <p:transition spd="slow">
    <p:wipe dir="r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46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00000" y="900000"/>
            <a:ext cx="15875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800" b="1" dirty="0">
                <a:solidFill>
                  <a:srgbClr val="0000FF"/>
                </a:solidFill>
              </a:rPr>
              <a:t>Hafer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2D62D01-0846-8ED2-EE74-5032C9FC7E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0" y="2520000"/>
            <a:ext cx="9000000" cy="3232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038871"/>
      </p:ext>
    </p:extLst>
  </p:cSld>
  <p:clrMapOvr>
    <a:masterClrMapping/>
  </p:clrMapOvr>
  <p:transition spd="slow">
    <p:wipe dir="r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47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360000" y="2520000"/>
            <a:ext cx="288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800" b="1" dirty="0">
              <a:solidFill>
                <a:srgbClr val="FF0000"/>
              </a:solidFill>
            </a:endParaRPr>
          </a:p>
          <a:p>
            <a:r>
              <a:rPr lang="de-DE" sz="4800" b="1" dirty="0">
                <a:solidFill>
                  <a:srgbClr val="FF0000"/>
                </a:solidFill>
              </a:rPr>
              <a:t>2026/27</a:t>
            </a:r>
          </a:p>
        </p:txBody>
      </p:sp>
      <p:graphicFrame>
        <p:nvGraphicFramePr>
          <p:cNvPr id="4" name="Tabelle 3"/>
          <p:cNvGraphicFramePr>
            <a:graphicFrameLocks noGrp="1"/>
          </p:cNvGraphicFramePr>
          <p:nvPr/>
        </p:nvGraphicFramePr>
        <p:xfrm>
          <a:off x="-14316075" y="-7877175"/>
          <a:ext cx="1805477" cy="558915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0721">
                  <a:extLst>
                    <a:ext uri="{9D8B030D-6E8A-4147-A177-3AD203B41FA5}">
                      <a16:colId xmlns:a16="http://schemas.microsoft.com/office/drawing/2014/main" val="707852958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2715063910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700374923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2926445450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4709388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327261666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767092461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671292941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4050669043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4003900513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3068532174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3499207817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237921192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759882972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272326623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2000414781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704270413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3098329353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750170374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3834850330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019788217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4285660936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5156491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092281269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74602501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376035004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3983766470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326625828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073334405"/>
                    </a:ext>
                  </a:extLst>
                </a:gridCol>
              </a:tblGrid>
              <a:tr h="58620">
                <a:tc gridSpan="29">
                  <a:txBody>
                    <a:bodyPr/>
                    <a:lstStyle/>
                    <a:p>
                      <a:pPr algn="ctr" fontAlgn="ctr"/>
                      <a:r>
                        <a:rPr lang="de-DE" sz="300" u="none" strike="noStrike">
                          <a:effectLst/>
                        </a:rPr>
                        <a:t>Verlauf der monatlichen Schätzungen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6422295"/>
                  </a:ext>
                </a:extLst>
              </a:tr>
              <a:tr h="619024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400" u="none" strike="noStrike">
                          <a:effectLst/>
                        </a:rPr>
                        <a:t>EU 27 - Hafer  (2023/24)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© Werner Schmid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64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299898945"/>
                  </a:ext>
                </a:extLst>
              </a:tr>
              <a:tr h="295443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 Mio.t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Erzeugung 2023/24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Quelle: EU-Kommission, eigene Berechnungen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2050883"/>
                  </a:ext>
                </a:extLst>
              </a:tr>
              <a:tr h="46896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Stand: Mrz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7448000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1984063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65306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5631388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5227049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9961643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1732023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88128"/>
                  </a:ext>
                </a:extLst>
              </a:tr>
              <a:tr h="187583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 Mio.t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8"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Binnenverbrauch 2023/24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Quelle: EU-Kommission, eigene Berechnungen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6731652"/>
                  </a:ext>
                </a:extLst>
              </a:tr>
              <a:tr h="46896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Stand: Mrz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4187956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1479223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8500283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6321872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6630653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046196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8763392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4425918"/>
                  </a:ext>
                </a:extLst>
              </a:tr>
              <a:tr h="187583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 Mio.t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Exporte 2023/24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Quelle: EU-Kommission, eigene Berechnungen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9876890"/>
                  </a:ext>
                </a:extLst>
              </a:tr>
              <a:tr h="46896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Stand: Mrz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587437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2117469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1003217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6280481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6615515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6029745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7535428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2925621"/>
                  </a:ext>
                </a:extLst>
              </a:tr>
              <a:tr h="187583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 Mio.t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Importe 2023/24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Quelle: EU-Kommission, eigene Berechnungen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4193569"/>
                  </a:ext>
                </a:extLst>
              </a:tr>
              <a:tr h="46896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Stand: Mrz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4543224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8839159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8976358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2771120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7272674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3459249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3835460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8236416"/>
                  </a:ext>
                </a:extLst>
              </a:tr>
              <a:tr h="187583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 Mio.t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7"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Endbestände 2023/24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Quelle: EU-Kommission, eigene Berechnungen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2818205"/>
                  </a:ext>
                </a:extLst>
              </a:tr>
              <a:tr h="46896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Stand: Mrz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2444557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224436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5240945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7674515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32494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7668180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7327019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1105403"/>
                  </a:ext>
                </a:extLst>
              </a:tr>
              <a:tr h="187583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8"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stock-to-use-ratio 2023/24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Quelle: EU-Kommission, eigene Berechnungen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6334183"/>
                  </a:ext>
                </a:extLst>
              </a:tr>
              <a:tr h="46896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Stand: Mrz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354635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1813045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1727743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2211333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310314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3170544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9280082"/>
                  </a:ext>
                </a:extLst>
              </a:tr>
              <a:tr h="187583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10"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Selbstversorgungsgrad 2023/24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Quelle: EU-Kommission, eigene Berechnungen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6703515"/>
                  </a:ext>
                </a:extLst>
              </a:tr>
              <a:tr h="46896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Stand: Mrz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8020760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0093776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3442002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3656095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1947631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2279374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Feb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Mrz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Apr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Mai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Jun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Jul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Aug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Sep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Okt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Nov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Dez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Jan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Feb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Mrz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Apr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Mai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Jun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Jul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Aug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Sep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Okt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Nov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Dez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Jan 25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Feb 25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Mrz 25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2442277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2482626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 dirty="0">
                          <a:effectLst/>
                        </a:rPr>
                        <a:t> </a:t>
                      </a:r>
                      <a:endParaRPr lang="de-DE" sz="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209669"/>
                  </a:ext>
                </a:extLst>
              </a:tr>
            </a:tbl>
          </a:graphicData>
        </a:graphic>
      </p:graphicFrame>
      <p:graphicFrame>
        <p:nvGraphicFramePr>
          <p:cNvPr id="8" name="Diagramm 7"/>
          <p:cNvGraphicFramePr/>
          <p:nvPr>
            <p:extLst>
              <p:ext uri="{D42A27DB-BD31-4B8C-83A1-F6EECF244321}">
                <p14:modId xmlns:p14="http://schemas.microsoft.com/office/powerpoint/2010/main" val="3958403079"/>
              </p:ext>
            </p:extLst>
          </p:nvPr>
        </p:nvGraphicFramePr>
        <p:xfrm>
          <a:off x="11534775" y="-371475"/>
          <a:ext cx="11925300" cy="2228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Diagramm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9446791"/>
              </p:ext>
            </p:extLst>
          </p:nvPr>
        </p:nvGraphicFramePr>
        <p:xfrm>
          <a:off x="11534775" y="1857375"/>
          <a:ext cx="11925300" cy="2228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Diagramm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4076820"/>
              </p:ext>
            </p:extLst>
          </p:nvPr>
        </p:nvGraphicFramePr>
        <p:xfrm>
          <a:off x="11534775" y="4086225"/>
          <a:ext cx="11925300" cy="2228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Diagramm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7410025"/>
              </p:ext>
            </p:extLst>
          </p:nvPr>
        </p:nvGraphicFramePr>
        <p:xfrm>
          <a:off x="11534775" y="8543925"/>
          <a:ext cx="11925300" cy="2228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2" name="Diagramm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4490610"/>
              </p:ext>
            </p:extLst>
          </p:nvPr>
        </p:nvGraphicFramePr>
        <p:xfrm>
          <a:off x="11534775" y="10772775"/>
          <a:ext cx="11925300" cy="198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3" name="Diagramm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0736673"/>
              </p:ext>
            </p:extLst>
          </p:nvPr>
        </p:nvGraphicFramePr>
        <p:xfrm>
          <a:off x="11534775" y="12753975"/>
          <a:ext cx="11925300" cy="198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4" name="Diagramm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3778406"/>
              </p:ext>
            </p:extLst>
          </p:nvPr>
        </p:nvGraphicFramePr>
        <p:xfrm>
          <a:off x="11534775" y="6315075"/>
          <a:ext cx="11925300" cy="2228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17" name="Abgerundetes Rechteck 16"/>
          <p:cNvSpPr/>
          <p:nvPr/>
        </p:nvSpPr>
        <p:spPr>
          <a:xfrm>
            <a:off x="360000" y="4500000"/>
            <a:ext cx="1800000" cy="288032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zum Vorjahr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493BA847-4BD4-F8A0-D9D2-C09F452657F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20000" y="108000"/>
            <a:ext cx="4788000" cy="660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765542"/>
      </p:ext>
    </p:extLst>
  </p:cSld>
  <p:clrMapOvr>
    <a:masterClrMapping/>
  </p:clrMapOvr>
  <p:transition spd="slow">
    <p:wipe dir="r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48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360000" y="2520000"/>
            <a:ext cx="288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800" b="1" dirty="0">
              <a:solidFill>
                <a:srgbClr val="0000FF"/>
              </a:solidFill>
            </a:endParaRPr>
          </a:p>
          <a:p>
            <a:r>
              <a:rPr lang="de-DE" sz="4800" b="1" dirty="0">
                <a:solidFill>
                  <a:srgbClr val="0000FF"/>
                </a:solidFill>
              </a:rPr>
              <a:t>2025/26</a:t>
            </a:r>
          </a:p>
        </p:txBody>
      </p:sp>
      <p:graphicFrame>
        <p:nvGraphicFramePr>
          <p:cNvPr id="4" name="Tabelle 3"/>
          <p:cNvGraphicFramePr>
            <a:graphicFrameLocks noGrp="1"/>
          </p:cNvGraphicFramePr>
          <p:nvPr/>
        </p:nvGraphicFramePr>
        <p:xfrm>
          <a:off x="-14316075" y="-7877175"/>
          <a:ext cx="1805477" cy="558915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0721">
                  <a:extLst>
                    <a:ext uri="{9D8B030D-6E8A-4147-A177-3AD203B41FA5}">
                      <a16:colId xmlns:a16="http://schemas.microsoft.com/office/drawing/2014/main" val="707852958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2715063910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700374923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2926445450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4709388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327261666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767092461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671292941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4050669043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4003900513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3068532174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3499207817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237921192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759882972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272326623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2000414781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704270413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3098329353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750170374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3834850330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019788217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4285660936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5156491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092281269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74602501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376035004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3983766470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326625828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073334405"/>
                    </a:ext>
                  </a:extLst>
                </a:gridCol>
              </a:tblGrid>
              <a:tr h="58620">
                <a:tc gridSpan="29">
                  <a:txBody>
                    <a:bodyPr/>
                    <a:lstStyle/>
                    <a:p>
                      <a:pPr algn="ctr" fontAlgn="ctr"/>
                      <a:r>
                        <a:rPr lang="de-DE" sz="300" u="none" strike="noStrike">
                          <a:effectLst/>
                        </a:rPr>
                        <a:t>Verlauf der monatlichen Schätzungen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6422295"/>
                  </a:ext>
                </a:extLst>
              </a:tr>
              <a:tr h="619024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400" u="none" strike="noStrike">
                          <a:effectLst/>
                        </a:rPr>
                        <a:t>EU 27 - Hafer  (2023/24)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© Werner Schmid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64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299898945"/>
                  </a:ext>
                </a:extLst>
              </a:tr>
              <a:tr h="295443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 Mio.t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Erzeugung 2023/24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Quelle: EU-Kommission, eigene Berechnungen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2050883"/>
                  </a:ext>
                </a:extLst>
              </a:tr>
              <a:tr h="46896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Stand: Mrz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7448000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1984063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65306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5631388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5227049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9961643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1732023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88128"/>
                  </a:ext>
                </a:extLst>
              </a:tr>
              <a:tr h="187583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 Mio.t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8"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Binnenverbrauch 2023/24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Quelle: EU-Kommission, eigene Berechnungen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6731652"/>
                  </a:ext>
                </a:extLst>
              </a:tr>
              <a:tr h="46896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Stand: Mrz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4187956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1479223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8500283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6321872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6630653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046196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8763392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4425918"/>
                  </a:ext>
                </a:extLst>
              </a:tr>
              <a:tr h="187583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 Mio.t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Exporte 2023/24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Quelle: EU-Kommission, eigene Berechnungen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9876890"/>
                  </a:ext>
                </a:extLst>
              </a:tr>
              <a:tr h="46896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Stand: Mrz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587437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2117469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1003217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6280481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6615515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6029745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7535428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2925621"/>
                  </a:ext>
                </a:extLst>
              </a:tr>
              <a:tr h="187583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 Mio.t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Importe 2023/24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Quelle: EU-Kommission, eigene Berechnungen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4193569"/>
                  </a:ext>
                </a:extLst>
              </a:tr>
              <a:tr h="46896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Stand: Mrz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4543224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8839159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8976358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2771120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7272674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3459249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3835460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8236416"/>
                  </a:ext>
                </a:extLst>
              </a:tr>
              <a:tr h="187583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 Mio.t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7"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Endbestände 2023/24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Quelle: EU-Kommission, eigene Berechnungen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2818205"/>
                  </a:ext>
                </a:extLst>
              </a:tr>
              <a:tr h="46896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Stand: Mrz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2444557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224436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5240945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7674515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32494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7668180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7327019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1105403"/>
                  </a:ext>
                </a:extLst>
              </a:tr>
              <a:tr h="187583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8"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stock-to-use-ratio 2023/24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Quelle: EU-Kommission, eigene Berechnungen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6334183"/>
                  </a:ext>
                </a:extLst>
              </a:tr>
              <a:tr h="46896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Stand: Mrz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354635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1813045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1727743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2211333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310314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3170544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9280082"/>
                  </a:ext>
                </a:extLst>
              </a:tr>
              <a:tr h="187583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10"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Selbstversorgungsgrad 2023/24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Quelle: EU-Kommission, eigene Berechnungen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6703515"/>
                  </a:ext>
                </a:extLst>
              </a:tr>
              <a:tr h="46896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Stand: Mrz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8020760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0093776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3442002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3656095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1947631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2279374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Feb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Mrz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Apr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Mai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Jun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Jul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Aug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Sep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Okt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Nov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Dez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Jan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Feb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Mrz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Apr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Mai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Jun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Jul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Aug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Sep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Okt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Nov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Dez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Jan 25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Feb 25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Mrz 25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2442277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2482626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 dirty="0">
                          <a:effectLst/>
                        </a:rPr>
                        <a:t> </a:t>
                      </a:r>
                      <a:endParaRPr lang="de-DE" sz="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209669"/>
                  </a:ext>
                </a:extLst>
              </a:tr>
            </a:tbl>
          </a:graphicData>
        </a:graphic>
      </p:graphicFrame>
      <p:graphicFrame>
        <p:nvGraphicFramePr>
          <p:cNvPr id="8" name="Diagramm 7"/>
          <p:cNvGraphicFramePr/>
          <p:nvPr/>
        </p:nvGraphicFramePr>
        <p:xfrm>
          <a:off x="11534775" y="-371475"/>
          <a:ext cx="11925300" cy="2228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Diagramm 8"/>
          <p:cNvGraphicFramePr>
            <a:graphicFrameLocks/>
          </p:cNvGraphicFramePr>
          <p:nvPr/>
        </p:nvGraphicFramePr>
        <p:xfrm>
          <a:off x="11534775" y="1857375"/>
          <a:ext cx="11925300" cy="2228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Diagramm 9"/>
          <p:cNvGraphicFramePr>
            <a:graphicFrameLocks/>
          </p:cNvGraphicFramePr>
          <p:nvPr/>
        </p:nvGraphicFramePr>
        <p:xfrm>
          <a:off x="11534775" y="4086225"/>
          <a:ext cx="11925300" cy="2228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Diagramm 10"/>
          <p:cNvGraphicFramePr>
            <a:graphicFrameLocks/>
          </p:cNvGraphicFramePr>
          <p:nvPr/>
        </p:nvGraphicFramePr>
        <p:xfrm>
          <a:off x="11534775" y="8543925"/>
          <a:ext cx="11925300" cy="2228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2" name="Diagramm 11"/>
          <p:cNvGraphicFramePr>
            <a:graphicFrameLocks/>
          </p:cNvGraphicFramePr>
          <p:nvPr/>
        </p:nvGraphicFramePr>
        <p:xfrm>
          <a:off x="11534775" y="10772775"/>
          <a:ext cx="11925300" cy="198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3" name="Diagramm 12"/>
          <p:cNvGraphicFramePr>
            <a:graphicFrameLocks/>
          </p:cNvGraphicFramePr>
          <p:nvPr/>
        </p:nvGraphicFramePr>
        <p:xfrm>
          <a:off x="11534775" y="12753975"/>
          <a:ext cx="11925300" cy="198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4" name="Diagramm 13"/>
          <p:cNvGraphicFramePr>
            <a:graphicFrameLocks/>
          </p:cNvGraphicFramePr>
          <p:nvPr/>
        </p:nvGraphicFramePr>
        <p:xfrm>
          <a:off x="11534775" y="6315075"/>
          <a:ext cx="11925300" cy="2228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17" name="Abgerundetes Rechteck 16"/>
          <p:cNvSpPr/>
          <p:nvPr/>
        </p:nvSpPr>
        <p:spPr>
          <a:xfrm>
            <a:off x="360000" y="4500000"/>
            <a:ext cx="1800000" cy="288032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zum Vorjahr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4E07C2E6-A82B-76C8-CDA0-6A13BB17D3A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20000" y="108000"/>
            <a:ext cx="4788000" cy="660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704447"/>
      </p:ext>
    </p:extLst>
  </p:cSld>
  <p:clrMapOvr>
    <a:masterClrMapping/>
  </p:clrMapOvr>
  <p:transition spd="slow">
    <p:wipe dir="r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49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360000" y="2520000"/>
            <a:ext cx="288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800" b="1" dirty="0"/>
          </a:p>
          <a:p>
            <a:r>
              <a:rPr lang="de-DE" sz="4800" b="1" dirty="0"/>
              <a:t>2024/25</a:t>
            </a:r>
          </a:p>
        </p:txBody>
      </p:sp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561B47C1-22FE-CFE4-604D-1F9804AFDBC5}"/>
              </a:ext>
            </a:extLst>
          </p:cNvPr>
          <p:cNvGraphicFramePr>
            <a:graphicFrameLocks noGrp="1"/>
          </p:cNvGraphicFramePr>
          <p:nvPr/>
        </p:nvGraphicFramePr>
        <p:xfrm>
          <a:off x="-14736763" y="-8320088"/>
          <a:ext cx="1864094" cy="53757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1590">
                  <a:extLst>
                    <a:ext uri="{9D8B030D-6E8A-4147-A177-3AD203B41FA5}">
                      <a16:colId xmlns:a16="http://schemas.microsoft.com/office/drawing/2014/main" val="2513519445"/>
                    </a:ext>
                  </a:extLst>
                </a:gridCol>
                <a:gridCol w="61518">
                  <a:extLst>
                    <a:ext uri="{9D8B030D-6E8A-4147-A177-3AD203B41FA5}">
                      <a16:colId xmlns:a16="http://schemas.microsoft.com/office/drawing/2014/main" val="4174112696"/>
                    </a:ext>
                  </a:extLst>
                </a:gridCol>
                <a:gridCol w="61518">
                  <a:extLst>
                    <a:ext uri="{9D8B030D-6E8A-4147-A177-3AD203B41FA5}">
                      <a16:colId xmlns:a16="http://schemas.microsoft.com/office/drawing/2014/main" val="2603145500"/>
                    </a:ext>
                  </a:extLst>
                </a:gridCol>
                <a:gridCol w="61518">
                  <a:extLst>
                    <a:ext uri="{9D8B030D-6E8A-4147-A177-3AD203B41FA5}">
                      <a16:colId xmlns:a16="http://schemas.microsoft.com/office/drawing/2014/main" val="2620385911"/>
                    </a:ext>
                  </a:extLst>
                </a:gridCol>
                <a:gridCol w="61518">
                  <a:extLst>
                    <a:ext uri="{9D8B030D-6E8A-4147-A177-3AD203B41FA5}">
                      <a16:colId xmlns:a16="http://schemas.microsoft.com/office/drawing/2014/main" val="3645587626"/>
                    </a:ext>
                  </a:extLst>
                </a:gridCol>
                <a:gridCol w="61518">
                  <a:extLst>
                    <a:ext uri="{9D8B030D-6E8A-4147-A177-3AD203B41FA5}">
                      <a16:colId xmlns:a16="http://schemas.microsoft.com/office/drawing/2014/main" val="1974541751"/>
                    </a:ext>
                  </a:extLst>
                </a:gridCol>
                <a:gridCol w="61518">
                  <a:extLst>
                    <a:ext uri="{9D8B030D-6E8A-4147-A177-3AD203B41FA5}">
                      <a16:colId xmlns:a16="http://schemas.microsoft.com/office/drawing/2014/main" val="1257325810"/>
                    </a:ext>
                  </a:extLst>
                </a:gridCol>
                <a:gridCol w="61518">
                  <a:extLst>
                    <a:ext uri="{9D8B030D-6E8A-4147-A177-3AD203B41FA5}">
                      <a16:colId xmlns:a16="http://schemas.microsoft.com/office/drawing/2014/main" val="433027146"/>
                    </a:ext>
                  </a:extLst>
                </a:gridCol>
                <a:gridCol w="61518">
                  <a:extLst>
                    <a:ext uri="{9D8B030D-6E8A-4147-A177-3AD203B41FA5}">
                      <a16:colId xmlns:a16="http://schemas.microsoft.com/office/drawing/2014/main" val="3712285371"/>
                    </a:ext>
                  </a:extLst>
                </a:gridCol>
                <a:gridCol w="61518">
                  <a:extLst>
                    <a:ext uri="{9D8B030D-6E8A-4147-A177-3AD203B41FA5}">
                      <a16:colId xmlns:a16="http://schemas.microsoft.com/office/drawing/2014/main" val="155922281"/>
                    </a:ext>
                  </a:extLst>
                </a:gridCol>
                <a:gridCol w="61518">
                  <a:extLst>
                    <a:ext uri="{9D8B030D-6E8A-4147-A177-3AD203B41FA5}">
                      <a16:colId xmlns:a16="http://schemas.microsoft.com/office/drawing/2014/main" val="3237827806"/>
                    </a:ext>
                  </a:extLst>
                </a:gridCol>
                <a:gridCol w="61518">
                  <a:extLst>
                    <a:ext uri="{9D8B030D-6E8A-4147-A177-3AD203B41FA5}">
                      <a16:colId xmlns:a16="http://schemas.microsoft.com/office/drawing/2014/main" val="1417308928"/>
                    </a:ext>
                  </a:extLst>
                </a:gridCol>
                <a:gridCol w="61518">
                  <a:extLst>
                    <a:ext uri="{9D8B030D-6E8A-4147-A177-3AD203B41FA5}">
                      <a16:colId xmlns:a16="http://schemas.microsoft.com/office/drawing/2014/main" val="4289628440"/>
                    </a:ext>
                  </a:extLst>
                </a:gridCol>
                <a:gridCol w="61518">
                  <a:extLst>
                    <a:ext uri="{9D8B030D-6E8A-4147-A177-3AD203B41FA5}">
                      <a16:colId xmlns:a16="http://schemas.microsoft.com/office/drawing/2014/main" val="3122838966"/>
                    </a:ext>
                  </a:extLst>
                </a:gridCol>
                <a:gridCol w="61518">
                  <a:extLst>
                    <a:ext uri="{9D8B030D-6E8A-4147-A177-3AD203B41FA5}">
                      <a16:colId xmlns:a16="http://schemas.microsoft.com/office/drawing/2014/main" val="1051988932"/>
                    </a:ext>
                  </a:extLst>
                </a:gridCol>
                <a:gridCol w="61518">
                  <a:extLst>
                    <a:ext uri="{9D8B030D-6E8A-4147-A177-3AD203B41FA5}">
                      <a16:colId xmlns:a16="http://schemas.microsoft.com/office/drawing/2014/main" val="1950707014"/>
                    </a:ext>
                  </a:extLst>
                </a:gridCol>
                <a:gridCol w="61518">
                  <a:extLst>
                    <a:ext uri="{9D8B030D-6E8A-4147-A177-3AD203B41FA5}">
                      <a16:colId xmlns:a16="http://schemas.microsoft.com/office/drawing/2014/main" val="1718217618"/>
                    </a:ext>
                  </a:extLst>
                </a:gridCol>
                <a:gridCol w="61518">
                  <a:extLst>
                    <a:ext uri="{9D8B030D-6E8A-4147-A177-3AD203B41FA5}">
                      <a16:colId xmlns:a16="http://schemas.microsoft.com/office/drawing/2014/main" val="1884241818"/>
                    </a:ext>
                  </a:extLst>
                </a:gridCol>
                <a:gridCol w="61518">
                  <a:extLst>
                    <a:ext uri="{9D8B030D-6E8A-4147-A177-3AD203B41FA5}">
                      <a16:colId xmlns:a16="http://schemas.microsoft.com/office/drawing/2014/main" val="3608496826"/>
                    </a:ext>
                  </a:extLst>
                </a:gridCol>
                <a:gridCol w="61518">
                  <a:extLst>
                    <a:ext uri="{9D8B030D-6E8A-4147-A177-3AD203B41FA5}">
                      <a16:colId xmlns:a16="http://schemas.microsoft.com/office/drawing/2014/main" val="4026310458"/>
                    </a:ext>
                  </a:extLst>
                </a:gridCol>
                <a:gridCol w="61518">
                  <a:extLst>
                    <a:ext uri="{9D8B030D-6E8A-4147-A177-3AD203B41FA5}">
                      <a16:colId xmlns:a16="http://schemas.microsoft.com/office/drawing/2014/main" val="1968464009"/>
                    </a:ext>
                  </a:extLst>
                </a:gridCol>
                <a:gridCol w="61518">
                  <a:extLst>
                    <a:ext uri="{9D8B030D-6E8A-4147-A177-3AD203B41FA5}">
                      <a16:colId xmlns:a16="http://schemas.microsoft.com/office/drawing/2014/main" val="2689960287"/>
                    </a:ext>
                  </a:extLst>
                </a:gridCol>
                <a:gridCol w="61518">
                  <a:extLst>
                    <a:ext uri="{9D8B030D-6E8A-4147-A177-3AD203B41FA5}">
                      <a16:colId xmlns:a16="http://schemas.microsoft.com/office/drawing/2014/main" val="2686897230"/>
                    </a:ext>
                  </a:extLst>
                </a:gridCol>
                <a:gridCol w="61518">
                  <a:extLst>
                    <a:ext uri="{9D8B030D-6E8A-4147-A177-3AD203B41FA5}">
                      <a16:colId xmlns:a16="http://schemas.microsoft.com/office/drawing/2014/main" val="4080285280"/>
                    </a:ext>
                  </a:extLst>
                </a:gridCol>
                <a:gridCol w="61518">
                  <a:extLst>
                    <a:ext uri="{9D8B030D-6E8A-4147-A177-3AD203B41FA5}">
                      <a16:colId xmlns:a16="http://schemas.microsoft.com/office/drawing/2014/main" val="2254892503"/>
                    </a:ext>
                  </a:extLst>
                </a:gridCol>
                <a:gridCol w="61518">
                  <a:extLst>
                    <a:ext uri="{9D8B030D-6E8A-4147-A177-3AD203B41FA5}">
                      <a16:colId xmlns:a16="http://schemas.microsoft.com/office/drawing/2014/main" val="2488535925"/>
                    </a:ext>
                  </a:extLst>
                </a:gridCol>
                <a:gridCol w="61518">
                  <a:extLst>
                    <a:ext uri="{9D8B030D-6E8A-4147-A177-3AD203B41FA5}">
                      <a16:colId xmlns:a16="http://schemas.microsoft.com/office/drawing/2014/main" val="643067570"/>
                    </a:ext>
                  </a:extLst>
                </a:gridCol>
                <a:gridCol w="61518">
                  <a:extLst>
                    <a:ext uri="{9D8B030D-6E8A-4147-A177-3AD203B41FA5}">
                      <a16:colId xmlns:a16="http://schemas.microsoft.com/office/drawing/2014/main" val="2764289349"/>
                    </a:ext>
                  </a:extLst>
                </a:gridCol>
                <a:gridCol w="61518">
                  <a:extLst>
                    <a:ext uri="{9D8B030D-6E8A-4147-A177-3AD203B41FA5}">
                      <a16:colId xmlns:a16="http://schemas.microsoft.com/office/drawing/2014/main" val="1796190785"/>
                    </a:ext>
                  </a:extLst>
                </a:gridCol>
              </a:tblGrid>
              <a:tr h="58620">
                <a:tc gridSpan="29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Verlauf der monatlichen Schätzungen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7281543"/>
                  </a:ext>
                </a:extLst>
              </a:tr>
              <a:tr h="61902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de-DE" sz="400" u="none" strike="noStrike">
                          <a:effectLst/>
                        </a:rPr>
                        <a:t>EU 27 - Hafer  (2023/24)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© Werner Schmid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64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1346237"/>
                  </a:ext>
                </a:extLst>
              </a:tr>
              <a:tr h="29544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 Mio.t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Erzeugung 2023/24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Quelle: EU-Kommission, eigene Berechnungen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2479350"/>
                  </a:ext>
                </a:extLst>
              </a:tr>
              <a:tr h="4689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Stand: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Dez 25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1675809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1409141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1675184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7148732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1209314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3448087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2670387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1325006"/>
                  </a:ext>
                </a:extLst>
              </a:tr>
              <a:tr h="18758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 Mio.t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8"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Binnenverbrauch 2023/24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Quelle: EU-Kommission, eigene Berechnungen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6812171"/>
                  </a:ext>
                </a:extLst>
              </a:tr>
              <a:tr h="4689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Stand: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Dez 25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1998797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5664983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3432244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3984354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9219609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6673416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1295169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1853320"/>
                  </a:ext>
                </a:extLst>
              </a:tr>
              <a:tr h="18758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 Mio.t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5"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Exporte 2023/24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Quelle: EU-Kommission, eigene Berechnungen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3324291"/>
                  </a:ext>
                </a:extLst>
              </a:tr>
              <a:tr h="4689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Stand: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Dez 25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8353388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544034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9911803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460370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5070213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5887265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2497811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3406776"/>
                  </a:ext>
                </a:extLst>
              </a:tr>
              <a:tr h="18758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 Mio.t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5"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Importe 2023/24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Quelle: EU-Kommission, eigene Berechnungen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7760025"/>
                  </a:ext>
                </a:extLst>
              </a:tr>
              <a:tr h="4689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Stand: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Dez 25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4869078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2031957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3835427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568882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3411176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2198238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9733858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0278347"/>
                  </a:ext>
                </a:extLst>
              </a:tr>
              <a:tr h="18758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 Mio.t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6"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Endbestände 2023/24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Quelle: EU-Kommission, eigene Berechnungen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7248476"/>
                  </a:ext>
                </a:extLst>
              </a:tr>
              <a:tr h="4689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Stand: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Dez 25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1725019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9418977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814585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6440918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8641849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6512808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790055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7365774"/>
                  </a:ext>
                </a:extLst>
              </a:tr>
              <a:tr h="18758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8"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stock-to-use-ratio 2023/24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Quelle: EU-Kommission, eigene Berechnungen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7933246"/>
                  </a:ext>
                </a:extLst>
              </a:tr>
              <a:tr h="4689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Stand: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Dez 25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1403812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6817962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3755052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5535713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8985615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083328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5091294"/>
                  </a:ext>
                </a:extLst>
              </a:tr>
              <a:tr h="18758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9"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Selbstversorgungsgrad 2023/24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Quelle: EU-Kommission, eigene Berechnungen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0334498"/>
                  </a:ext>
                </a:extLst>
              </a:tr>
              <a:tr h="4689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Stand: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Dez 25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9343477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3427780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2582793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4001717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0870222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5794608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rowSpan="3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Feb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Mrz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Apr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Mai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Jun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Jul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Aug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Sep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Okt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Nov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Dez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Jan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Feb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Mrz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Apr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Mai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Jun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Jul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Aug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Sep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Okt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Nov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Dez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Jan 25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Feb 25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Dez.25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4309378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2128265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 dirty="0">
                          <a:effectLst/>
                        </a:rPr>
                        <a:t> </a:t>
                      </a:r>
                      <a:endParaRPr lang="de-DE" sz="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8852630"/>
                  </a:ext>
                </a:extLst>
              </a:tr>
            </a:tbl>
          </a:graphicData>
        </a:graphic>
      </p:graphicFrame>
      <p:graphicFrame>
        <p:nvGraphicFramePr>
          <p:cNvPr id="5" name="Diagramm 4">
            <a:extLst>
              <a:ext uri="{FF2B5EF4-FFF2-40B4-BE49-F238E27FC236}">
                <a16:creationId xmlns:a16="http://schemas.microsoft.com/office/drawing/2014/main" id="{00000000-0008-0000-0700-000004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79356175"/>
              </p:ext>
            </p:extLst>
          </p:nvPr>
        </p:nvGraphicFramePr>
        <p:xfrm>
          <a:off x="11628438" y="-623888"/>
          <a:ext cx="12252325" cy="23320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Diagramm 7">
            <a:extLst>
              <a:ext uri="{FF2B5EF4-FFF2-40B4-BE49-F238E27FC236}">
                <a16:creationId xmlns:a16="http://schemas.microsoft.com/office/drawing/2014/main" id="{00000000-0008-0000-0700-000007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6171209"/>
              </p:ext>
            </p:extLst>
          </p:nvPr>
        </p:nvGraphicFramePr>
        <p:xfrm>
          <a:off x="11628438" y="1708150"/>
          <a:ext cx="12252325" cy="23320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Diagramm 8">
            <a:extLst>
              <a:ext uri="{FF2B5EF4-FFF2-40B4-BE49-F238E27FC236}">
                <a16:creationId xmlns:a16="http://schemas.microsoft.com/office/drawing/2014/main" id="{00000000-0008-0000-0700-000008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0340721"/>
              </p:ext>
            </p:extLst>
          </p:nvPr>
        </p:nvGraphicFramePr>
        <p:xfrm>
          <a:off x="11628438" y="4040188"/>
          <a:ext cx="12252325" cy="2330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Diagramm 9">
            <a:extLst>
              <a:ext uri="{FF2B5EF4-FFF2-40B4-BE49-F238E27FC236}">
                <a16:creationId xmlns:a16="http://schemas.microsoft.com/office/drawing/2014/main" id="{00000000-0008-0000-0700-000009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499629"/>
              </p:ext>
            </p:extLst>
          </p:nvPr>
        </p:nvGraphicFramePr>
        <p:xfrm>
          <a:off x="11628438" y="8702675"/>
          <a:ext cx="12252325" cy="23320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1" name="Diagramm 10">
            <a:extLst>
              <a:ext uri="{FF2B5EF4-FFF2-40B4-BE49-F238E27FC236}">
                <a16:creationId xmlns:a16="http://schemas.microsoft.com/office/drawing/2014/main" id="{00000000-0008-0000-0700-00000A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2830273"/>
              </p:ext>
            </p:extLst>
          </p:nvPr>
        </p:nvGraphicFramePr>
        <p:xfrm>
          <a:off x="11628438" y="11034713"/>
          <a:ext cx="12252325" cy="2073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2" name="Diagramm 11">
            <a:extLst>
              <a:ext uri="{FF2B5EF4-FFF2-40B4-BE49-F238E27FC236}">
                <a16:creationId xmlns:a16="http://schemas.microsoft.com/office/drawing/2014/main" id="{00000000-0008-0000-0700-00000B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6397322"/>
              </p:ext>
            </p:extLst>
          </p:nvPr>
        </p:nvGraphicFramePr>
        <p:xfrm>
          <a:off x="11628438" y="13107988"/>
          <a:ext cx="12252325" cy="2071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3" name="Diagramm 12">
            <a:extLst>
              <a:ext uri="{FF2B5EF4-FFF2-40B4-BE49-F238E27FC236}">
                <a16:creationId xmlns:a16="http://schemas.microsoft.com/office/drawing/2014/main" id="{00000000-0008-0000-0700-00000C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1334483"/>
              </p:ext>
            </p:extLst>
          </p:nvPr>
        </p:nvGraphicFramePr>
        <p:xfrm>
          <a:off x="11628438" y="6370638"/>
          <a:ext cx="12252325" cy="23320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pic>
        <p:nvPicPr>
          <p:cNvPr id="15" name="Grafik 14">
            <a:extLst>
              <a:ext uri="{FF2B5EF4-FFF2-40B4-BE49-F238E27FC236}">
                <a16:creationId xmlns:a16="http://schemas.microsoft.com/office/drawing/2014/main" id="{3B3C6D57-CC79-04A2-C673-F1B5B46A62F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20000" y="108000"/>
            <a:ext cx="4788000" cy="660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933278"/>
      </p:ext>
    </p:extLst>
  </p:cSld>
  <p:clrMapOvr>
    <a:masterClrMapping/>
  </p:clrMapOvr>
  <p:transition spd="slow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5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00000" y="900000"/>
            <a:ext cx="43995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800" b="1" dirty="0">
                <a:solidFill>
                  <a:srgbClr val="0000FF"/>
                </a:solidFill>
              </a:rPr>
              <a:t>Getreide gesamt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79E2298-1537-A307-40DE-43D247A365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0" y="2520000"/>
            <a:ext cx="9000000" cy="3232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967298"/>
      </p:ext>
    </p:extLst>
  </p:cSld>
  <p:clrMapOvr>
    <a:masterClrMapping/>
  </p:clrMapOvr>
  <p:transition spd="slow">
    <p:wipe dir="r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50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4203340" y="900000"/>
            <a:ext cx="319286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800" b="1" dirty="0">
                <a:solidFill>
                  <a:srgbClr val="0000FF"/>
                </a:solidFill>
              </a:rPr>
              <a:t>Hafer</a:t>
            </a:r>
            <a:br>
              <a:rPr lang="de-DE" sz="4800" b="1" dirty="0">
                <a:solidFill>
                  <a:srgbClr val="0000FF"/>
                </a:solidFill>
              </a:rPr>
            </a:br>
            <a:r>
              <a:rPr lang="de-DE" sz="3200" b="1" dirty="0">
                <a:solidFill>
                  <a:srgbClr val="0000FF"/>
                </a:solidFill>
              </a:rPr>
              <a:t>Flächen &amp; Erträge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6280000"/>
            <a:ext cx="9000000" cy="3510209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34220E17-3351-F1B8-60F3-21BD1ACB9B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00" y="2520000"/>
            <a:ext cx="9000000" cy="3124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265533"/>
      </p:ext>
    </p:extLst>
  </p:cSld>
  <p:clrMapOvr>
    <a:masterClrMapping/>
  </p:clrMapOvr>
  <p:transition spd="slow">
    <p:wipe dir="r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51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00000" y="900000"/>
            <a:ext cx="22109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800" b="1" dirty="0" err="1">
                <a:solidFill>
                  <a:srgbClr val="0000FF"/>
                </a:solidFill>
              </a:rPr>
              <a:t>Triticale</a:t>
            </a:r>
            <a:endParaRPr lang="de-DE" sz="4800" b="1" dirty="0">
              <a:solidFill>
                <a:srgbClr val="0000FF"/>
              </a:solidFill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055EE85-0321-7913-AB12-F0AF595566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0" y="2520000"/>
            <a:ext cx="9000000" cy="3232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116781"/>
      </p:ext>
    </p:extLst>
  </p:cSld>
  <p:clrMapOvr>
    <a:masterClrMapping/>
  </p:clrMapOvr>
  <p:transition spd="slow">
    <p:wipe dir="r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52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0000" y="2520000"/>
            <a:ext cx="288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800" b="1" dirty="0">
              <a:solidFill>
                <a:srgbClr val="FF0000"/>
              </a:solidFill>
            </a:endParaRPr>
          </a:p>
          <a:p>
            <a:r>
              <a:rPr lang="de-DE" sz="4800" b="1" dirty="0">
                <a:solidFill>
                  <a:srgbClr val="FF0000"/>
                </a:solidFill>
              </a:rPr>
              <a:t>2026/27</a:t>
            </a:r>
          </a:p>
        </p:txBody>
      </p:sp>
      <p:sp>
        <p:nvSpPr>
          <p:cNvPr id="8" name="Abgerundetes Rechteck 7"/>
          <p:cNvSpPr/>
          <p:nvPr/>
        </p:nvSpPr>
        <p:spPr>
          <a:xfrm>
            <a:off x="360000" y="4500000"/>
            <a:ext cx="1800000" cy="288032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zum Vorjahr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C7FF85D1-BC5B-BC8A-E37B-41DF56535A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0" y="108000"/>
            <a:ext cx="4788000" cy="660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102923"/>
      </p:ext>
    </p:extLst>
  </p:cSld>
  <p:clrMapOvr>
    <a:masterClrMapping/>
  </p:clrMapOvr>
  <p:transition spd="slow">
    <p:wipe dir="r"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53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0000" y="2520000"/>
            <a:ext cx="288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800" b="1" dirty="0">
              <a:solidFill>
                <a:srgbClr val="0000FF"/>
              </a:solidFill>
            </a:endParaRPr>
          </a:p>
          <a:p>
            <a:r>
              <a:rPr lang="de-DE" sz="4800" b="1" dirty="0">
                <a:solidFill>
                  <a:srgbClr val="0000FF"/>
                </a:solidFill>
              </a:rPr>
              <a:t>2025/26</a:t>
            </a:r>
          </a:p>
        </p:txBody>
      </p:sp>
      <p:sp>
        <p:nvSpPr>
          <p:cNvPr id="8" name="Abgerundetes Rechteck 7"/>
          <p:cNvSpPr/>
          <p:nvPr/>
        </p:nvSpPr>
        <p:spPr>
          <a:xfrm>
            <a:off x="360000" y="4500000"/>
            <a:ext cx="1800000" cy="288032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zum Vorjahr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C5A7E887-87AE-B602-16D4-47E6B784C0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0" y="108000"/>
            <a:ext cx="4788000" cy="660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831735"/>
      </p:ext>
    </p:extLst>
  </p:cSld>
  <p:clrMapOvr>
    <a:masterClrMapping/>
  </p:clrMapOvr>
  <p:transition spd="slow">
    <p:wipe dir="r"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54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0000" y="2520000"/>
            <a:ext cx="288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800" b="1" dirty="0"/>
          </a:p>
          <a:p>
            <a:r>
              <a:rPr lang="de-DE" sz="4800" b="1" dirty="0"/>
              <a:t>2024/25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22D9A1ED-85FC-11B1-2285-393EB00BA5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0" y="108000"/>
            <a:ext cx="4788000" cy="660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285088"/>
      </p:ext>
    </p:extLst>
  </p:cSld>
  <p:clrMapOvr>
    <a:masterClrMapping/>
  </p:clrMapOvr>
  <p:transition spd="slow">
    <p:wipe dir="r"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55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4203340" y="900000"/>
            <a:ext cx="319286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800" b="1" dirty="0" err="1">
                <a:solidFill>
                  <a:srgbClr val="0000FF"/>
                </a:solidFill>
              </a:rPr>
              <a:t>Triticale</a:t>
            </a:r>
            <a:br>
              <a:rPr lang="de-DE" sz="4800" b="1" dirty="0">
                <a:solidFill>
                  <a:srgbClr val="0000FF"/>
                </a:solidFill>
              </a:rPr>
            </a:br>
            <a:r>
              <a:rPr lang="de-DE" sz="3200" b="1" dirty="0">
                <a:solidFill>
                  <a:srgbClr val="0000FF"/>
                </a:solidFill>
              </a:rPr>
              <a:t>Flächen &amp; Erträge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6280000"/>
            <a:ext cx="9000000" cy="3510209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325AB7AD-20D8-E15F-A65A-947D3CE539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00" y="2520000"/>
            <a:ext cx="9000000" cy="3124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919362"/>
      </p:ext>
    </p:extLst>
  </p:cSld>
  <p:clrMapOvr>
    <a:masterClrMapping/>
  </p:clrMapOvr>
  <p:transition spd="slow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6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360000" y="2520000"/>
            <a:ext cx="288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800" b="1" dirty="0">
              <a:solidFill>
                <a:srgbClr val="FF0000"/>
              </a:solidFill>
            </a:endParaRPr>
          </a:p>
          <a:p>
            <a:r>
              <a:rPr lang="de-DE" sz="4800" b="1" dirty="0">
                <a:solidFill>
                  <a:srgbClr val="FF0000"/>
                </a:solidFill>
              </a:rPr>
              <a:t>2026/27</a:t>
            </a:r>
          </a:p>
        </p:txBody>
      </p:sp>
      <p:sp>
        <p:nvSpPr>
          <p:cNvPr id="8" name="Abgerundetes Rechteck 7"/>
          <p:cNvSpPr/>
          <p:nvPr/>
        </p:nvSpPr>
        <p:spPr>
          <a:xfrm>
            <a:off x="360000" y="4500000"/>
            <a:ext cx="1800000" cy="288032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zum Vorjahr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E9A490B1-872A-E402-9BA4-2ED65B6F8E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0" y="108000"/>
            <a:ext cx="4788000" cy="660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187389"/>
      </p:ext>
    </p:extLst>
  </p:cSld>
  <p:clrMapOvr>
    <a:masterClrMapping/>
  </p:clrMapOvr>
  <p:transition spd="slow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7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360000" y="2520000"/>
            <a:ext cx="288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800" b="1" dirty="0">
              <a:solidFill>
                <a:srgbClr val="0000FF"/>
              </a:solidFill>
            </a:endParaRPr>
          </a:p>
          <a:p>
            <a:r>
              <a:rPr lang="de-DE" sz="4800" b="1" dirty="0">
                <a:solidFill>
                  <a:srgbClr val="0000FF"/>
                </a:solidFill>
              </a:rPr>
              <a:t>2025/26</a:t>
            </a:r>
          </a:p>
        </p:txBody>
      </p:sp>
      <p:sp>
        <p:nvSpPr>
          <p:cNvPr id="8" name="Abgerundetes Rechteck 7"/>
          <p:cNvSpPr/>
          <p:nvPr/>
        </p:nvSpPr>
        <p:spPr>
          <a:xfrm>
            <a:off x="360000" y="4500000"/>
            <a:ext cx="1800000" cy="288032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zum Vorjahr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5822FBB-5955-0C4A-4A64-D7ABEAC574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0" y="108000"/>
            <a:ext cx="4788000" cy="660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315176"/>
      </p:ext>
    </p:extLst>
  </p:cSld>
  <p:clrMapOvr>
    <a:masterClrMapping/>
  </p:clrMapOvr>
  <p:transition spd="slow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8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360000" y="2520000"/>
            <a:ext cx="288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4800" b="1">
                <a:solidFill>
                  <a:srgbClr val="0000FF"/>
                </a:solidFill>
              </a:defRPr>
            </a:lvl1pPr>
          </a:lstStyle>
          <a:p>
            <a:endParaRPr lang="de-DE" dirty="0">
              <a:solidFill>
                <a:schemeClr val="tx1"/>
              </a:solidFill>
            </a:endParaRPr>
          </a:p>
          <a:p>
            <a:r>
              <a:rPr lang="de-DE" dirty="0">
                <a:solidFill>
                  <a:schemeClr val="tx1"/>
                </a:solidFill>
              </a:rPr>
              <a:t>2024/25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79A7287-B436-E20A-F3A5-75DD290012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0" y="108000"/>
            <a:ext cx="4788000" cy="660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59413"/>
      </p:ext>
    </p:extLst>
  </p:cSld>
  <p:clrMapOvr>
    <a:masterClrMapping/>
  </p:clrMapOvr>
  <p:transition spd="slow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9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00000" y="900000"/>
            <a:ext cx="439953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800" b="1" dirty="0">
                <a:solidFill>
                  <a:srgbClr val="0000FF"/>
                </a:solidFill>
              </a:rPr>
              <a:t>Getreide gesamt</a:t>
            </a:r>
            <a:br>
              <a:rPr lang="de-DE" sz="4800" b="1" dirty="0">
                <a:solidFill>
                  <a:srgbClr val="0000FF"/>
                </a:solidFill>
              </a:rPr>
            </a:br>
            <a:r>
              <a:rPr lang="de-DE" sz="3200" b="1" dirty="0">
                <a:solidFill>
                  <a:srgbClr val="0000FF"/>
                </a:solidFill>
              </a:rPr>
              <a:t>Erzeugung / Verbrauch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E56E197-FA59-FBEE-DADA-CA2E96878F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0" y="2520000"/>
            <a:ext cx="9000000" cy="3290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272000"/>
      </p:ext>
    </p:extLst>
  </p:cSld>
  <p:clrMapOvr>
    <a:masterClrMapping/>
  </p:clrMapOvr>
  <p:transition spd="slow">
    <p:wipe dir="r"/>
  </p:transition>
</p:sld>
</file>

<file path=ppt/theme/theme1.xml><?xml version="1.0" encoding="utf-8"?>
<a:theme xmlns:a="http://schemas.openxmlformats.org/drawingml/2006/main" name="Larissa">
  <a:themeElements>
    <a:clrScheme name="Benutzerdefiniert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400" b="1" dirty="0" smtClean="0">
            <a:solidFill>
              <a:srgbClr val="FF0000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8210</Words>
  <Application>Microsoft Office PowerPoint</Application>
  <PresentationFormat>Bildschirmpräsentation (4:3)</PresentationFormat>
  <Paragraphs>7105</Paragraphs>
  <Slides>55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55</vt:i4>
      </vt:variant>
    </vt:vector>
  </HeadingPairs>
  <TitlesOfParts>
    <vt:vector size="59" baseType="lpstr">
      <vt:lpstr>Arial</vt:lpstr>
      <vt:lpstr>Calibri</vt:lpstr>
      <vt:lpstr>Wingdings</vt:lpstr>
      <vt:lpstr>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LGL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Schmid, Werner (LEL)</dc:creator>
  <cp:lastModifiedBy>Werner Schmid</cp:lastModifiedBy>
  <cp:revision>1581</cp:revision>
  <cp:lastPrinted>2026-03-12T06:28:28Z</cp:lastPrinted>
  <dcterms:created xsi:type="dcterms:W3CDTF">2019-08-22T11:48:22Z</dcterms:created>
  <dcterms:modified xsi:type="dcterms:W3CDTF">2026-05-01T08:19:29Z</dcterms:modified>
</cp:coreProperties>
</file>