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47" r:id="rId2"/>
    <p:sldId id="256" r:id="rId3"/>
    <p:sldId id="348" r:id="rId4"/>
    <p:sldId id="386" r:id="rId5"/>
    <p:sldId id="349" r:id="rId6"/>
    <p:sldId id="394" r:id="rId7"/>
    <p:sldId id="395" r:id="rId8"/>
    <p:sldId id="350" r:id="rId9"/>
    <p:sldId id="351" r:id="rId10"/>
    <p:sldId id="353" r:id="rId11"/>
    <p:sldId id="354" r:id="rId12"/>
    <p:sldId id="352" r:id="rId13"/>
    <p:sldId id="396" r:id="rId14"/>
    <p:sldId id="355" r:id="rId15"/>
    <p:sldId id="356" r:id="rId16"/>
    <p:sldId id="397" r:id="rId17"/>
    <p:sldId id="388" r:id="rId18"/>
    <p:sldId id="368" r:id="rId19"/>
    <p:sldId id="369" r:id="rId20"/>
    <p:sldId id="370" r:id="rId21"/>
    <p:sldId id="372" r:id="rId22"/>
    <p:sldId id="398" r:id="rId23"/>
    <p:sldId id="357" r:id="rId24"/>
    <p:sldId id="358" r:id="rId25"/>
    <p:sldId id="399" r:id="rId26"/>
    <p:sldId id="389" r:id="rId27"/>
    <p:sldId id="373" r:id="rId28"/>
    <p:sldId id="385" r:id="rId29"/>
    <p:sldId id="375" r:id="rId30"/>
    <p:sldId id="377" r:id="rId31"/>
    <p:sldId id="400" r:id="rId32"/>
    <p:sldId id="359" r:id="rId33"/>
    <p:sldId id="360" r:id="rId34"/>
    <p:sldId id="401" r:id="rId35"/>
    <p:sldId id="390" r:id="rId36"/>
    <p:sldId id="378" r:id="rId37"/>
    <p:sldId id="379" r:id="rId38"/>
    <p:sldId id="380" r:id="rId39"/>
    <p:sldId id="382" r:id="rId40"/>
    <p:sldId id="402" r:id="rId41"/>
    <p:sldId id="361" r:id="rId42"/>
    <p:sldId id="362" r:id="rId43"/>
    <p:sldId id="403" r:id="rId44"/>
    <p:sldId id="391" r:id="rId45"/>
    <p:sldId id="406" r:id="rId46"/>
    <p:sldId id="363" r:id="rId47"/>
    <p:sldId id="364" r:id="rId48"/>
    <p:sldId id="404" r:id="rId49"/>
    <p:sldId id="392" r:id="rId50"/>
    <p:sldId id="407" r:id="rId51"/>
    <p:sldId id="365" r:id="rId52"/>
    <p:sldId id="366" r:id="rId53"/>
    <p:sldId id="405" r:id="rId54"/>
    <p:sldId id="393" r:id="rId55"/>
    <p:sldId id="408" r:id="rId56"/>
  </p:sldIdLst>
  <p:sldSz cx="9144000" cy="6858000" type="screen4x3"/>
  <p:notesSz cx="6886575" cy="100171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FF"/>
    <a:srgbClr val="ED9FFF"/>
    <a:srgbClr val="FFCD9B"/>
    <a:srgbClr val="FFFF99"/>
    <a:srgbClr val="00FF00"/>
    <a:srgbClr val="FFBEFF"/>
    <a:srgbClr val="FFC1FF"/>
    <a:srgbClr val="FF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6395" autoAdjust="0"/>
  </p:normalViewPr>
  <p:slideViewPr>
    <p:cSldViewPr>
      <p:cViewPr varScale="1">
        <p:scale>
          <a:sx n="95" d="100"/>
          <a:sy n="95" d="100"/>
        </p:scale>
        <p:origin x="1104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47966421552684E-2"/>
          <c:y val="0.22206519056912755"/>
          <c:w val="0.87068610433280502"/>
          <c:h val="0.66482760167799537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Verlauf_Schätzungen!$C$38</c:f>
              <c:strCache>
                <c:ptCount val="1"/>
                <c:pt idx="0">
                  <c:v>Produktion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</c:spPr>
          </c:marker>
          <c:dLbls>
            <c:spPr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Verlauf_Schätzungen!$H$38:$AG$38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10.816000000000001</c:v>
                </c:pt>
                <c:pt idx="2">
                  <c:v>10.839</c:v>
                </c:pt>
                <c:pt idx="3">
                  <c:v>10.683</c:v>
                </c:pt>
                <c:pt idx="4">
                  <c:v>11.105</c:v>
                </c:pt>
                <c:pt idx="5">
                  <c:v>10.994999999999999</c:v>
                </c:pt>
                <c:pt idx="6">
                  <c:v>11.000999999999999</c:v>
                </c:pt>
                <c:pt idx="7">
                  <c:v>11.058</c:v>
                </c:pt>
                <c:pt idx="8">
                  <c:v>10.99</c:v>
                </c:pt>
                <c:pt idx="9">
                  <c:v>10.968999999999999</c:v>
                </c:pt>
                <c:pt idx="10">
                  <c:v>10.984999999999999</c:v>
                </c:pt>
                <c:pt idx="11">
                  <c:v>11.052</c:v>
                </c:pt>
                <c:pt idx="12">
                  <c:v>11.009</c:v>
                </c:pt>
                <c:pt idx="13">
                  <c:v>11.009</c:v>
                </c:pt>
                <c:pt idx="14">
                  <c:v>11.009</c:v>
                </c:pt>
                <c:pt idx="15">
                  <c:v>10.941000000000001</c:v>
                </c:pt>
                <c:pt idx="16">
                  <c:v>10.941000000000001</c:v>
                </c:pt>
                <c:pt idx="17">
                  <c:v>10.941000000000001</c:v>
                </c:pt>
                <c:pt idx="18">
                  <c:v>10.941000000000001</c:v>
                </c:pt>
                <c:pt idx="19">
                  <c:v>10.941000000000001</c:v>
                </c:pt>
                <c:pt idx="20">
                  <c:v>10.824999999999999</c:v>
                </c:pt>
                <c:pt idx="21">
                  <c:v>10.75</c:v>
                </c:pt>
                <c:pt idx="22">
                  <c:v>10.75</c:v>
                </c:pt>
                <c:pt idx="23">
                  <c:v>10.75</c:v>
                </c:pt>
                <c:pt idx="24">
                  <c:v>10.75</c:v>
                </c:pt>
                <c:pt idx="25">
                  <c:v>10.75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14-468E-A176-95DAEB434D2F}"/>
            </c:ext>
          </c:extLst>
        </c:ser>
        <c:ser>
          <c:idx val="1"/>
          <c:order val="1"/>
          <c:tx>
            <c:strRef>
              <c:f>Verlauf_Schätzungen!$C$39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Verlauf_Schätzungen!$H$39:$AG$39</c:f>
              <c:numCache>
                <c:formatCode>General</c:formatCode>
                <c:ptCount val="26"/>
                <c:pt idx="0" formatCode="#,##0.0;[Red]\-\ #,##0.0;[White]#,##0.0">
                  <c:v>11.610900000000001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14-468E-A176-95DAEB434D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46496"/>
        <c:axId val="156748032"/>
      </c:lineChart>
      <c:catAx>
        <c:axId val="156746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48032"/>
        <c:crosses val="autoZero"/>
        <c:auto val="1"/>
        <c:lblAlgn val="ctr"/>
        <c:lblOffset val="100"/>
        <c:noMultiLvlLbl val="0"/>
      </c:catAx>
      <c:valAx>
        <c:axId val="15674803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464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Verlauf_Schätzungen!$C$46</c:f>
              <c:strCache>
                <c:ptCount val="1"/>
                <c:pt idx="0">
                  <c:v>Exporte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Verlauf_Schätzungen!$H$46:$AG$46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0.189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7A-44DD-91E8-FE46AE44E0AD}"/>
            </c:ext>
          </c:extLst>
        </c:ser>
        <c:ser>
          <c:idx val="1"/>
          <c:order val="1"/>
          <c:tx>
            <c:strRef>
              <c:f>Verlauf_Schätzungen!$C$47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Verlauf_Schätzungen!$H$47:$AG$47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7A-44DD-91E8-FE46AE44E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2217915068308769"/>
          <c:w val="0.90592781732954308"/>
          <c:h val="0.66395046772999522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Verlauf_Schätzungen!$C$54</c:f>
              <c:strCache>
                <c:ptCount val="1"/>
                <c:pt idx="0">
                  <c:v>Endbestand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 w="9525">
                <a:solidFill>
                  <a:srgbClr val="00B05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Verlauf_Schätzungen!$H$54:$AG$54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1.027000000000001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98-49F7-B296-A98CAF75B719}"/>
            </c:ext>
          </c:extLst>
        </c:ser>
        <c:ser>
          <c:idx val="1"/>
          <c:order val="1"/>
          <c:tx>
            <c:strRef>
              <c:f>Verlauf_Schätzungen!$C$55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Verlauf_Schätzungen!$H$55:$AG$55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98-49F7-B296-A98CAF75B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Verlauf_Schätzungen!$C$58</c:f>
              <c:strCache>
                <c:ptCount val="1"/>
                <c:pt idx="0">
                  <c:v>stock-to-use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rgbClr val="66FF33"/>
              </a:solidFill>
              <a:ln w="25400">
                <a:solidFill>
                  <a:srgbClr val="00B05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Verlauf_Schätzungen!$H$58:$AG$58</c:f>
              <c:numCache>
                <c:formatCode>0.0%</c:formatCode>
                <c:ptCount val="26"/>
                <c:pt idx="0">
                  <c:v>#N/A</c:v>
                </c:pt>
                <c:pt idx="1">
                  <c:v>0.1354166666666668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E1-458F-A5F7-9E9D8C0FA9AA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Verlauf_Schätzungen!$H$59:$AG$59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E1-458F-A5F7-9E9D8C0FA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Verlauf_Schätzungen!$C$62</c:f>
              <c:strCache>
                <c:ptCount val="1"/>
                <c:pt idx="0">
                  <c:v>Selbstversorgungsgrad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circle"/>
            <c:size val="10"/>
            <c:spPr>
              <a:solidFill>
                <a:srgbClr val="00FFFF"/>
              </a:solidFill>
              <a:ln w="25400"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Verlauf_Schätzungen!$H$62:$AG$62</c:f>
              <c:numCache>
                <c:formatCode>0.0%</c:formatCode>
                <c:ptCount val="26"/>
                <c:pt idx="0">
                  <c:v>#N/A</c:v>
                </c:pt>
                <c:pt idx="1">
                  <c:v>1.0068565400843883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1B-421E-84E5-92DF1070E939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Verlauf_Schätzungen!$H$63:$AG$63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1B-421E-84E5-92DF1070E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Verlauf_Schätzungen!$C$50</c:f>
              <c:strCache>
                <c:ptCount val="1"/>
                <c:pt idx="0">
                  <c:v>Importe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Verlauf_Schätzungen!$H$50:$AG$50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0.161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72-40F6-A547-3A1EF22EB787}"/>
            </c:ext>
          </c:extLst>
        </c:ser>
        <c:ser>
          <c:idx val="1"/>
          <c:order val="1"/>
          <c:tx>
            <c:strRef>
              <c:f>Verlauf_Schätzungen!$C$51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Verlauf_Schätzungen!$H$51:$AG$51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72-40F6-A547-3A1EF22EB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47966421552684E-2"/>
          <c:y val="0.22206519056912755"/>
          <c:w val="0.90263499707164707"/>
          <c:h val="0.66482760167799537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Verlauf_Schätzungen!$C$38</c:f>
              <c:strCache>
                <c:ptCount val="1"/>
                <c:pt idx="0">
                  <c:v>Produktion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</c:spPr>
          </c:marker>
          <c:dLbls>
            <c:spPr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Verlauf_Schätzungen!$H$38:$AG$38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7.6360000000000001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65-4AA4-92A0-70D72E4CFC6E}"/>
            </c:ext>
          </c:extLst>
        </c:ser>
        <c:ser>
          <c:idx val="1"/>
          <c:order val="1"/>
          <c:tx>
            <c:strRef>
              <c:f>Verlauf_Schätzungen!$C$39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Verlauf_Schätzungen!$H$39:$AG$39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65-4AA4-92A0-70D72E4CF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46496"/>
        <c:axId val="156748032"/>
      </c:lineChart>
      <c:catAx>
        <c:axId val="156746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48032"/>
        <c:crosses val="autoZero"/>
        <c:auto val="1"/>
        <c:lblAlgn val="ctr"/>
        <c:lblOffset val="100"/>
        <c:noMultiLvlLbl val="0"/>
      </c:catAx>
      <c:valAx>
        <c:axId val="15674803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464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71518536221312E-2"/>
          <c:y val="0.22418995258094862"/>
          <c:w val="0.90552229294021958"/>
          <c:h val="0.66444280034869985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Verlauf_Schätzungen!$C$42</c:f>
              <c:strCache>
                <c:ptCount val="1"/>
                <c:pt idx="0">
                  <c:v>Binnenverbrauch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Verlauf_Schätzungen!$H$42:$AG$42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7.5839999999999996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71-4773-A4DB-648E2872BECB}"/>
            </c:ext>
          </c:extLst>
        </c:ser>
        <c:ser>
          <c:idx val="1"/>
          <c:order val="1"/>
          <c:tx>
            <c:strRef>
              <c:f>Verlauf_Schätzungen!$C$43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Verlauf_Schätzungen!$H$43:$AG$43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71-4773-A4DB-648E2872B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59936"/>
        <c:axId val="156761472"/>
      </c:lineChart>
      <c:catAx>
        <c:axId val="1567599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61472"/>
        <c:crosses val="autoZero"/>
        <c:auto val="1"/>
        <c:lblAlgn val="ctr"/>
        <c:lblOffset val="100"/>
        <c:noMultiLvlLbl val="0"/>
      </c:catAx>
      <c:valAx>
        <c:axId val="15676147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5993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Verlauf_Schätzungen!$C$46</c:f>
              <c:strCache>
                <c:ptCount val="1"/>
                <c:pt idx="0">
                  <c:v>Exporte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Verlauf_Schätzungen!$H$46:$AG$46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0.189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7A-44DD-91E8-FE46AE44E0AD}"/>
            </c:ext>
          </c:extLst>
        </c:ser>
        <c:ser>
          <c:idx val="1"/>
          <c:order val="1"/>
          <c:tx>
            <c:strRef>
              <c:f>Verlauf_Schätzungen!$C$47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Verlauf_Schätzungen!$H$47:$AG$47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7A-44DD-91E8-FE46AE44E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2217915068308769"/>
          <c:w val="0.90592781732954308"/>
          <c:h val="0.66395046772999522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Verlauf_Schätzungen!$C$54</c:f>
              <c:strCache>
                <c:ptCount val="1"/>
                <c:pt idx="0">
                  <c:v>Endbestand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 w="9525">
                <a:solidFill>
                  <a:srgbClr val="00B05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Verlauf_Schätzungen!$H$54:$AG$54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1.027000000000001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98-49F7-B296-A98CAF75B719}"/>
            </c:ext>
          </c:extLst>
        </c:ser>
        <c:ser>
          <c:idx val="1"/>
          <c:order val="1"/>
          <c:tx>
            <c:strRef>
              <c:f>Verlauf_Schätzungen!$C$55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Verlauf_Schätzungen!$H$55:$AG$55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98-49F7-B296-A98CAF75B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Verlauf_Schätzungen!$C$58</c:f>
              <c:strCache>
                <c:ptCount val="1"/>
                <c:pt idx="0">
                  <c:v>stock-to-use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rgbClr val="66FF33"/>
              </a:solidFill>
              <a:ln w="25400">
                <a:solidFill>
                  <a:srgbClr val="00B05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Verlauf_Schätzungen!$H$58:$AG$58</c:f>
              <c:numCache>
                <c:formatCode>0.0%</c:formatCode>
                <c:ptCount val="26"/>
                <c:pt idx="0">
                  <c:v>#N/A</c:v>
                </c:pt>
                <c:pt idx="1">
                  <c:v>0.1354166666666668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E1-458F-A5F7-9E9D8C0FA9AA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Verlauf_Schätzungen!$H$59:$AG$59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E1-458F-A5F7-9E9D8C0FA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71518536221312E-2"/>
          <c:y val="0.22418995258094862"/>
          <c:w val="0.87250844842477759"/>
          <c:h val="0.66444280034869985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Verlauf_Schätzungen!$C$42</c:f>
              <c:strCache>
                <c:ptCount val="1"/>
                <c:pt idx="0">
                  <c:v>Binnenverbrauch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Verlauf_Schätzungen!$H$42:$AG$42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11.561999999999999</c:v>
                </c:pt>
                <c:pt idx="2">
                  <c:v>11.061999999999999</c:v>
                </c:pt>
                <c:pt idx="3">
                  <c:v>11.061</c:v>
                </c:pt>
                <c:pt idx="4">
                  <c:v>11.064</c:v>
                </c:pt>
                <c:pt idx="5">
                  <c:v>11.063000000000001</c:v>
                </c:pt>
                <c:pt idx="6">
                  <c:v>11.063000000000001</c:v>
                </c:pt>
                <c:pt idx="7">
                  <c:v>11.063000000000001</c:v>
                </c:pt>
                <c:pt idx="8">
                  <c:v>11.063000000000001</c:v>
                </c:pt>
                <c:pt idx="9">
                  <c:v>11.063000000000001</c:v>
                </c:pt>
                <c:pt idx="10">
                  <c:v>11.063000000000001</c:v>
                </c:pt>
                <c:pt idx="11">
                  <c:v>11.063000000000001</c:v>
                </c:pt>
                <c:pt idx="12">
                  <c:v>11.063000000000001</c:v>
                </c:pt>
                <c:pt idx="13">
                  <c:v>11.063000000000001</c:v>
                </c:pt>
                <c:pt idx="14">
                  <c:v>11.063000000000001</c:v>
                </c:pt>
                <c:pt idx="15">
                  <c:v>11.063000000000001</c:v>
                </c:pt>
                <c:pt idx="16">
                  <c:v>11.063000000000001</c:v>
                </c:pt>
                <c:pt idx="17">
                  <c:v>11.063000000000001</c:v>
                </c:pt>
                <c:pt idx="18">
                  <c:v>11.063000000000001</c:v>
                </c:pt>
                <c:pt idx="19">
                  <c:v>11.063000000000001</c:v>
                </c:pt>
                <c:pt idx="20">
                  <c:v>11.061999999999999</c:v>
                </c:pt>
                <c:pt idx="21">
                  <c:v>11.061999999999999</c:v>
                </c:pt>
                <c:pt idx="22">
                  <c:v>11.061999999999999</c:v>
                </c:pt>
                <c:pt idx="23">
                  <c:v>11.061999999999999</c:v>
                </c:pt>
                <c:pt idx="24">
                  <c:v>11.061999999999999</c:v>
                </c:pt>
                <c:pt idx="25">
                  <c:v>11.061999999999999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0B-4897-9762-CCFEAFA440D8}"/>
            </c:ext>
          </c:extLst>
        </c:ser>
        <c:ser>
          <c:idx val="1"/>
          <c:order val="1"/>
          <c:tx>
            <c:strRef>
              <c:f>Verlauf_Schätzungen!$C$43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Verlauf_Schätzungen!$H$43:$AG$43</c:f>
              <c:numCache>
                <c:formatCode>General</c:formatCode>
                <c:ptCount val="26"/>
                <c:pt idx="0" formatCode="#,##0.0;[Red]\-\ #,##0.0;[White]#,##0.0">
                  <c:v>11.616150000000001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0B-4897-9762-CCFEAFA44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59936"/>
        <c:axId val="156761472"/>
      </c:lineChart>
      <c:catAx>
        <c:axId val="1567599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61472"/>
        <c:crosses val="autoZero"/>
        <c:auto val="1"/>
        <c:lblAlgn val="ctr"/>
        <c:lblOffset val="100"/>
        <c:noMultiLvlLbl val="0"/>
      </c:catAx>
      <c:valAx>
        <c:axId val="15676147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5993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Verlauf_Schätzungen!$C$62</c:f>
              <c:strCache>
                <c:ptCount val="1"/>
                <c:pt idx="0">
                  <c:v>Selbstversorgungsgrad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circle"/>
            <c:size val="10"/>
            <c:spPr>
              <a:solidFill>
                <a:srgbClr val="00FFFF"/>
              </a:solidFill>
              <a:ln w="25400"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Verlauf_Schätzungen!$H$62:$AG$62</c:f>
              <c:numCache>
                <c:formatCode>0.0%</c:formatCode>
                <c:ptCount val="26"/>
                <c:pt idx="0">
                  <c:v>#N/A</c:v>
                </c:pt>
                <c:pt idx="1">
                  <c:v>1.0068565400843883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1B-421E-84E5-92DF1070E939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Verlauf_Schätzungen!$H$63:$AG$63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1B-421E-84E5-92DF1070E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Verlauf_Schätzungen!$C$50</c:f>
              <c:strCache>
                <c:ptCount val="1"/>
                <c:pt idx="0">
                  <c:v>Importe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Verlauf_Schätzungen!$H$50:$AG$50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0.161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72-40F6-A547-3A1EF22EB787}"/>
            </c:ext>
          </c:extLst>
        </c:ser>
        <c:ser>
          <c:idx val="1"/>
          <c:order val="1"/>
          <c:tx>
            <c:strRef>
              <c:f>Verlauf_Schätzungen!$C$51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Verlauf_Schätzungen!$H$51:$AG$51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72-40F6-A547-3A1EF22EB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47966421552684E-2"/>
          <c:y val="0.22206519056912755"/>
          <c:w val="0.87068610433280502"/>
          <c:h val="0.66482760167799537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Verlauf_Schätzungen!$C$38</c:f>
              <c:strCache>
                <c:ptCount val="1"/>
                <c:pt idx="0">
                  <c:v>Produktion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</c:spPr>
          </c:marker>
          <c:dLbls>
            <c:spPr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Verlauf_Schätzungen!$H$38:$AG$38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10.816000000000001</c:v>
                </c:pt>
                <c:pt idx="2">
                  <c:v>10.839</c:v>
                </c:pt>
                <c:pt idx="3">
                  <c:v>10.683</c:v>
                </c:pt>
                <c:pt idx="4">
                  <c:v>11.105</c:v>
                </c:pt>
                <c:pt idx="5">
                  <c:v>10.994999999999999</c:v>
                </c:pt>
                <c:pt idx="6">
                  <c:v>11.000999999999999</c:v>
                </c:pt>
                <c:pt idx="7">
                  <c:v>11.058</c:v>
                </c:pt>
                <c:pt idx="8">
                  <c:v>10.99</c:v>
                </c:pt>
                <c:pt idx="9">
                  <c:v>10.968999999999999</c:v>
                </c:pt>
                <c:pt idx="10">
                  <c:v>10.984999999999999</c:v>
                </c:pt>
                <c:pt idx="11">
                  <c:v>11.052</c:v>
                </c:pt>
                <c:pt idx="12">
                  <c:v>11.009</c:v>
                </c:pt>
                <c:pt idx="13">
                  <c:v>11.009</c:v>
                </c:pt>
                <c:pt idx="14">
                  <c:v>11.009</c:v>
                </c:pt>
                <c:pt idx="15">
                  <c:v>10.941000000000001</c:v>
                </c:pt>
                <c:pt idx="16">
                  <c:v>10.941000000000001</c:v>
                </c:pt>
                <c:pt idx="17">
                  <c:v>10.941000000000001</c:v>
                </c:pt>
                <c:pt idx="18">
                  <c:v>10.941000000000001</c:v>
                </c:pt>
                <c:pt idx="19">
                  <c:v>10.941000000000001</c:v>
                </c:pt>
                <c:pt idx="20">
                  <c:v>10.824999999999999</c:v>
                </c:pt>
                <c:pt idx="21">
                  <c:v>10.75</c:v>
                </c:pt>
                <c:pt idx="22">
                  <c:v>10.75</c:v>
                </c:pt>
                <c:pt idx="23">
                  <c:v>10.75</c:v>
                </c:pt>
                <c:pt idx="24">
                  <c:v>10.75</c:v>
                </c:pt>
                <c:pt idx="25">
                  <c:v>10.75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F1-45CD-877F-B74AE389CC20}"/>
            </c:ext>
          </c:extLst>
        </c:ser>
        <c:ser>
          <c:idx val="1"/>
          <c:order val="1"/>
          <c:tx>
            <c:strRef>
              <c:f>Verlauf_Schätzungen!$C$39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Verlauf_Schätzungen!$H$39:$AG$39</c:f>
              <c:numCache>
                <c:formatCode>General</c:formatCode>
                <c:ptCount val="26"/>
                <c:pt idx="0" formatCode="#,##0.0;[Red]\-\ #,##0.0;[White]#,##0.0">
                  <c:v>11.610900000000001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F1-45CD-877F-B74AE389C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46496"/>
        <c:axId val="156748032"/>
      </c:lineChart>
      <c:catAx>
        <c:axId val="156746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48032"/>
        <c:crosses val="autoZero"/>
        <c:auto val="1"/>
        <c:lblAlgn val="ctr"/>
        <c:lblOffset val="100"/>
        <c:noMultiLvlLbl val="0"/>
      </c:catAx>
      <c:valAx>
        <c:axId val="15674803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464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71518536221312E-2"/>
          <c:y val="0.22418995258094862"/>
          <c:w val="0.87250844842477759"/>
          <c:h val="0.66444280034869985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Verlauf_Schätzungen!$C$42</c:f>
              <c:strCache>
                <c:ptCount val="1"/>
                <c:pt idx="0">
                  <c:v>Binnenverbrauch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Verlauf_Schätzungen!$H$42:$AG$42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11.561999999999999</c:v>
                </c:pt>
                <c:pt idx="2">
                  <c:v>11.061999999999999</c:v>
                </c:pt>
                <c:pt idx="3">
                  <c:v>11.061</c:v>
                </c:pt>
                <c:pt idx="4">
                  <c:v>11.064</c:v>
                </c:pt>
                <c:pt idx="5">
                  <c:v>11.063000000000001</c:v>
                </c:pt>
                <c:pt idx="6">
                  <c:v>11.063000000000001</c:v>
                </c:pt>
                <c:pt idx="7">
                  <c:v>11.063000000000001</c:v>
                </c:pt>
                <c:pt idx="8">
                  <c:v>11.063000000000001</c:v>
                </c:pt>
                <c:pt idx="9">
                  <c:v>11.063000000000001</c:v>
                </c:pt>
                <c:pt idx="10">
                  <c:v>11.063000000000001</c:v>
                </c:pt>
                <c:pt idx="11">
                  <c:v>11.063000000000001</c:v>
                </c:pt>
                <c:pt idx="12">
                  <c:v>11.063000000000001</c:v>
                </c:pt>
                <c:pt idx="13">
                  <c:v>11.063000000000001</c:v>
                </c:pt>
                <c:pt idx="14">
                  <c:v>11.063000000000001</c:v>
                </c:pt>
                <c:pt idx="15">
                  <c:v>11.063000000000001</c:v>
                </c:pt>
                <c:pt idx="16">
                  <c:v>11.063000000000001</c:v>
                </c:pt>
                <c:pt idx="17">
                  <c:v>11.063000000000001</c:v>
                </c:pt>
                <c:pt idx="18">
                  <c:v>11.063000000000001</c:v>
                </c:pt>
                <c:pt idx="19">
                  <c:v>11.063000000000001</c:v>
                </c:pt>
                <c:pt idx="20">
                  <c:v>11.061999999999999</c:v>
                </c:pt>
                <c:pt idx="21">
                  <c:v>11.061999999999999</c:v>
                </c:pt>
                <c:pt idx="22">
                  <c:v>11.061999999999999</c:v>
                </c:pt>
                <c:pt idx="23">
                  <c:v>11.061999999999999</c:v>
                </c:pt>
                <c:pt idx="24">
                  <c:v>11.061999999999999</c:v>
                </c:pt>
                <c:pt idx="25">
                  <c:v>11.061999999999999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41-41EA-A463-C01364059A00}"/>
            </c:ext>
          </c:extLst>
        </c:ser>
        <c:ser>
          <c:idx val="1"/>
          <c:order val="1"/>
          <c:tx>
            <c:strRef>
              <c:f>Verlauf_Schätzungen!$C$43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Verlauf_Schätzungen!$H$43:$AG$43</c:f>
              <c:numCache>
                <c:formatCode>General</c:formatCode>
                <c:ptCount val="26"/>
                <c:pt idx="0" formatCode="#,##0.0;[Red]\-\ #,##0.0;[White]#,##0.0">
                  <c:v>11.616150000000001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41-41EA-A463-C01364059A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59936"/>
        <c:axId val="156761472"/>
      </c:lineChart>
      <c:catAx>
        <c:axId val="1567599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61472"/>
        <c:crosses val="autoZero"/>
        <c:auto val="1"/>
        <c:lblAlgn val="ctr"/>
        <c:lblOffset val="100"/>
        <c:noMultiLvlLbl val="0"/>
      </c:catAx>
      <c:valAx>
        <c:axId val="15676147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5993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8725092031227725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Verlauf_Schätzungen!$C$46</c:f>
              <c:strCache>
                <c:ptCount val="1"/>
                <c:pt idx="0">
                  <c:v>Exporte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Verlauf_Schätzungen!$H$46:$AG$46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5.0000000000000001E-3</c:v>
                </c:pt>
                <c:pt idx="4">
                  <c:v>5.0000000000000001E-3</c:v>
                </c:pt>
                <c:pt idx="5">
                  <c:v>5.0000000000000001E-3</c:v>
                </c:pt>
                <c:pt idx="6">
                  <c:v>5.0000000000000001E-3</c:v>
                </c:pt>
                <c:pt idx="7">
                  <c:v>5.0000000000000001E-3</c:v>
                </c:pt>
                <c:pt idx="8">
                  <c:v>5.0000000000000001E-3</c:v>
                </c:pt>
                <c:pt idx="9">
                  <c:v>5.0000000000000001E-3</c:v>
                </c:pt>
                <c:pt idx="10">
                  <c:v>5.0000000000000001E-3</c:v>
                </c:pt>
                <c:pt idx="11">
                  <c:v>5.0000000000000001E-3</c:v>
                </c:pt>
                <c:pt idx="12">
                  <c:v>5.0000000000000001E-3</c:v>
                </c:pt>
                <c:pt idx="13">
                  <c:v>5.0000000000000001E-3</c:v>
                </c:pt>
                <c:pt idx="14">
                  <c:v>5.0000000000000001E-3</c:v>
                </c:pt>
                <c:pt idx="15">
                  <c:v>5.0000000000000001E-3</c:v>
                </c:pt>
                <c:pt idx="16">
                  <c:v>5.0000000000000001E-3</c:v>
                </c:pt>
                <c:pt idx="17">
                  <c:v>5.0000000000000001E-3</c:v>
                </c:pt>
                <c:pt idx="18">
                  <c:v>4.0000000000000001E-3</c:v>
                </c:pt>
                <c:pt idx="19">
                  <c:v>4.0000000000000001E-3</c:v>
                </c:pt>
                <c:pt idx="20">
                  <c:v>4.0000000000000001E-3</c:v>
                </c:pt>
                <c:pt idx="21">
                  <c:v>4.0000000000000001E-3</c:v>
                </c:pt>
                <c:pt idx="22">
                  <c:v>4.0000000000000001E-3</c:v>
                </c:pt>
                <c:pt idx="23">
                  <c:v>4.0000000000000001E-3</c:v>
                </c:pt>
                <c:pt idx="24">
                  <c:v>4.0000000000000001E-3</c:v>
                </c:pt>
                <c:pt idx="25">
                  <c:v>4.0000000000000001E-3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58-41C3-8E08-2173303377BD}"/>
            </c:ext>
          </c:extLst>
        </c:ser>
        <c:ser>
          <c:idx val="1"/>
          <c:order val="1"/>
          <c:tx>
            <c:strRef>
              <c:f>Verlauf_Schätzungen!$C$47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Verlauf_Schätzungen!$H$47:$AG$47</c:f>
              <c:numCache>
                <c:formatCode>General</c:formatCode>
                <c:ptCount val="26"/>
                <c:pt idx="0" formatCode="#,##0.0;[Red]\-\ #,##0.0;[White]#,##0.0">
                  <c:v>6.5000000000000006E-3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58-41C3-8E08-2173303377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2217915068308769"/>
          <c:w val="0.87184901008779658"/>
          <c:h val="0.66395046772999522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Verlauf_Schätzungen!$C$54</c:f>
              <c:strCache>
                <c:ptCount val="1"/>
                <c:pt idx="0">
                  <c:v>Endbestand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 w="9525">
                <a:solidFill>
                  <a:srgbClr val="00B05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Verlauf_Schätzungen!$H$54:$AG$54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0.86599999999999988</c:v>
                </c:pt>
                <c:pt idx="2">
                  <c:v>1.3810000000000007</c:v>
                </c:pt>
                <c:pt idx="3">
                  <c:v>1.2290000000000001</c:v>
                </c:pt>
                <c:pt idx="4">
                  <c:v>1.6510000000000025</c:v>
                </c:pt>
                <c:pt idx="5">
                  <c:v>1.5410000000000008</c:v>
                </c:pt>
                <c:pt idx="6">
                  <c:v>1.5509999999999993</c:v>
                </c:pt>
                <c:pt idx="7">
                  <c:v>1.6079999999999997</c:v>
                </c:pt>
                <c:pt idx="8">
                  <c:v>1.5169999999999997</c:v>
                </c:pt>
                <c:pt idx="9">
                  <c:v>1.4939999999999989</c:v>
                </c:pt>
                <c:pt idx="10">
                  <c:v>1.5099999999999989</c:v>
                </c:pt>
                <c:pt idx="11">
                  <c:v>1.5769999999999991</c:v>
                </c:pt>
                <c:pt idx="12">
                  <c:v>1.5340000000000003</c:v>
                </c:pt>
                <c:pt idx="13">
                  <c:v>1.5340000000000003</c:v>
                </c:pt>
                <c:pt idx="14">
                  <c:v>1.5340000000000003</c:v>
                </c:pt>
                <c:pt idx="15">
                  <c:v>1.4670000000000007</c:v>
                </c:pt>
                <c:pt idx="16">
                  <c:v>1.4670000000000007</c:v>
                </c:pt>
                <c:pt idx="17">
                  <c:v>1.4660000000000013</c:v>
                </c:pt>
                <c:pt idx="18">
                  <c:v>1.4649999999999999</c:v>
                </c:pt>
                <c:pt idx="19">
                  <c:v>1.4649999999999999</c:v>
                </c:pt>
                <c:pt idx="20">
                  <c:v>1.3489999999999993</c:v>
                </c:pt>
                <c:pt idx="21">
                  <c:v>1.2749999999999999</c:v>
                </c:pt>
                <c:pt idx="22">
                  <c:v>1.2749999999999999</c:v>
                </c:pt>
                <c:pt idx="23">
                  <c:v>1.2749999999999999</c:v>
                </c:pt>
                <c:pt idx="24">
                  <c:v>1.2749999999999999</c:v>
                </c:pt>
                <c:pt idx="25">
                  <c:v>1.2759999999999998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0A-4E95-81C5-44E0FEB4BC71}"/>
            </c:ext>
          </c:extLst>
        </c:ser>
        <c:ser>
          <c:idx val="1"/>
          <c:order val="1"/>
          <c:tx>
            <c:strRef>
              <c:f>Verlauf_Schätzungen!$C$55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Verlauf_Schätzungen!$H$55:$AG$55</c:f>
              <c:numCache>
                <c:formatCode>General</c:formatCode>
                <c:ptCount val="26"/>
                <c:pt idx="0" formatCode="#,##0.0;[Red]\-\ #,##0.0;[White]#,##0.0">
                  <c:v>2.0903999999999998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0A-4E95-81C5-44E0FEB4BC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8718490100877965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Verlauf_Schätzungen!$C$58</c:f>
              <c:strCache>
                <c:ptCount val="1"/>
                <c:pt idx="0">
                  <c:v>stock-to-use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rgbClr val="66FF33"/>
              </a:solidFill>
              <a:ln w="25400">
                <a:solidFill>
                  <a:srgbClr val="00B05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Verlauf_Schätzungen!$H$58:$AG$58</c:f>
              <c:numCache>
                <c:formatCode>0.0%</c:formatCode>
                <c:ptCount val="26"/>
                <c:pt idx="0">
                  <c:v>#N/A</c:v>
                </c:pt>
                <c:pt idx="1">
                  <c:v>7.4900536239404944E-2</c:v>
                </c:pt>
                <c:pt idx="2">
                  <c:v>0.12484180075935643</c:v>
                </c:pt>
                <c:pt idx="3">
                  <c:v>0.11111111111111112</c:v>
                </c:pt>
                <c:pt idx="4">
                  <c:v>0.14922270426608844</c:v>
                </c:pt>
                <c:pt idx="5">
                  <c:v>0.13929313929313936</c:v>
                </c:pt>
                <c:pt idx="6">
                  <c:v>0.14019705324053142</c:v>
                </c:pt>
                <c:pt idx="7">
                  <c:v>0.14534936274066704</c:v>
                </c:pt>
                <c:pt idx="8">
                  <c:v>0.13712374581939796</c:v>
                </c:pt>
                <c:pt idx="9">
                  <c:v>0.1350447437403958</c:v>
                </c:pt>
                <c:pt idx="10">
                  <c:v>0.13649100605622333</c:v>
                </c:pt>
                <c:pt idx="11">
                  <c:v>0.14254722950375115</c:v>
                </c:pt>
                <c:pt idx="12">
                  <c:v>0.13866039952996476</c:v>
                </c:pt>
                <c:pt idx="13">
                  <c:v>0.13866039952996476</c:v>
                </c:pt>
                <c:pt idx="14">
                  <c:v>0.13866039952996476</c:v>
                </c:pt>
                <c:pt idx="15">
                  <c:v>0.13260417608243702</c:v>
                </c:pt>
                <c:pt idx="16">
                  <c:v>0.13260417608243702</c:v>
                </c:pt>
                <c:pt idx="17">
                  <c:v>0.13251378468769784</c:v>
                </c:pt>
                <c:pt idx="18">
                  <c:v>0.13242339329295849</c:v>
                </c:pt>
                <c:pt idx="19">
                  <c:v>0.13242339329295849</c:v>
                </c:pt>
                <c:pt idx="20">
                  <c:v>0.12194901464472965</c:v>
                </c:pt>
                <c:pt idx="21">
                  <c:v>0.11525944675465558</c:v>
                </c:pt>
                <c:pt idx="22">
                  <c:v>0.11525944675465558</c:v>
                </c:pt>
                <c:pt idx="23">
                  <c:v>0.11525944675465558</c:v>
                </c:pt>
                <c:pt idx="24">
                  <c:v>0.11525944675465558</c:v>
                </c:pt>
                <c:pt idx="25">
                  <c:v>0.11534984632073765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5E-4814-A5CE-356B3D8114A1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Verlauf_Schätzungen!$H$59:$AG$59</c:f>
              <c:numCache>
                <c:formatCode>General</c:formatCode>
                <c:ptCount val="26"/>
                <c:pt idx="0" formatCode="0.0%">
                  <c:v>0.15261683087770039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5E-4814-A5CE-356B3D8114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8718490100877965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Verlauf_Schätzungen!$C$62</c:f>
              <c:strCache>
                <c:ptCount val="1"/>
                <c:pt idx="0">
                  <c:v>Selbstversorgungsgrad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circle"/>
            <c:size val="10"/>
            <c:spPr>
              <a:solidFill>
                <a:srgbClr val="00FFFF"/>
              </a:solidFill>
              <a:ln w="25400"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Verlauf_Schätzungen!$H$62:$AG$62</c:f>
              <c:numCache>
                <c:formatCode>0.0%</c:formatCode>
                <c:ptCount val="26"/>
                <c:pt idx="0">
                  <c:v>#N/A</c:v>
                </c:pt>
                <c:pt idx="1">
                  <c:v>0.9354782909531224</c:v>
                </c:pt>
                <c:pt idx="2">
                  <c:v>0.97984089676369568</c:v>
                </c:pt>
                <c:pt idx="3">
                  <c:v>0.96582587469487391</c:v>
                </c:pt>
                <c:pt idx="4">
                  <c:v>1.0037057122198121</c:v>
                </c:pt>
                <c:pt idx="5">
                  <c:v>0.9938533851577328</c:v>
                </c:pt>
                <c:pt idx="6">
                  <c:v>0.99439573352616817</c:v>
                </c:pt>
                <c:pt idx="7">
                  <c:v>0.99954804302630385</c:v>
                </c:pt>
                <c:pt idx="8">
                  <c:v>0.99340142818403687</c:v>
                </c:pt>
                <c:pt idx="9">
                  <c:v>0.99150320889451315</c:v>
                </c:pt>
                <c:pt idx="10">
                  <c:v>0.99294947121034072</c:v>
                </c:pt>
                <c:pt idx="11">
                  <c:v>0.99900569465786848</c:v>
                </c:pt>
                <c:pt idx="12">
                  <c:v>0.99511886468408206</c:v>
                </c:pt>
                <c:pt idx="13">
                  <c:v>0.99511886468408206</c:v>
                </c:pt>
                <c:pt idx="14">
                  <c:v>0.99511886468408206</c:v>
                </c:pt>
                <c:pt idx="15">
                  <c:v>0.98897224984181509</c:v>
                </c:pt>
                <c:pt idx="16">
                  <c:v>0.98897224984181509</c:v>
                </c:pt>
                <c:pt idx="17">
                  <c:v>0.98897224984181509</c:v>
                </c:pt>
                <c:pt idx="18">
                  <c:v>0.98897224984181509</c:v>
                </c:pt>
                <c:pt idx="19">
                  <c:v>0.98897224984181509</c:v>
                </c:pt>
                <c:pt idx="20">
                  <c:v>0.97857530283854632</c:v>
                </c:pt>
                <c:pt idx="21">
                  <c:v>0.97179533538239027</c:v>
                </c:pt>
                <c:pt idx="22">
                  <c:v>0.97179533538239027</c:v>
                </c:pt>
                <c:pt idx="23">
                  <c:v>0.97179533538239027</c:v>
                </c:pt>
                <c:pt idx="24">
                  <c:v>0.97179533538239027</c:v>
                </c:pt>
                <c:pt idx="25">
                  <c:v>0.97179533538239027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2F-424F-81BB-1CFFC0E9800C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Verlauf_Schätzungen!$H$63:$AG$63</c:f>
              <c:numCache>
                <c:formatCode>General</c:formatCode>
                <c:ptCount val="26"/>
                <c:pt idx="0" formatCode="0.0%">
                  <c:v>1.0995028473289343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2F-424F-81BB-1CFFC0E98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8725092031227725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Verlauf_Schätzungen!$C$50</c:f>
              <c:strCache>
                <c:ptCount val="1"/>
                <c:pt idx="0">
                  <c:v>Importe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Verlauf_Schätzungen!$H$50:$AG$50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2E-3</c:v>
                </c:pt>
                <c:pt idx="2">
                  <c:v>2E-3</c:v>
                </c:pt>
                <c:pt idx="3">
                  <c:v>2E-3</c:v>
                </c:pt>
                <c:pt idx="4">
                  <c:v>2E-3</c:v>
                </c:pt>
                <c:pt idx="5">
                  <c:v>2E-3</c:v>
                </c:pt>
                <c:pt idx="6">
                  <c:v>2E-3</c:v>
                </c:pt>
                <c:pt idx="7">
                  <c:v>2E-3</c:v>
                </c:pt>
                <c:pt idx="8">
                  <c:v>2E-3</c:v>
                </c:pt>
                <c:pt idx="9">
                  <c:v>2E-3</c:v>
                </c:pt>
                <c:pt idx="10">
                  <c:v>2E-3</c:v>
                </c:pt>
                <c:pt idx="11">
                  <c:v>2E-3</c:v>
                </c:pt>
                <c:pt idx="12">
                  <c:v>2E-3</c:v>
                </c:pt>
                <c:pt idx="13">
                  <c:v>2E-3</c:v>
                </c:pt>
                <c:pt idx="14">
                  <c:v>2E-3</c:v>
                </c:pt>
                <c:pt idx="15">
                  <c:v>2E-3</c:v>
                </c:pt>
                <c:pt idx="16">
                  <c:v>2E-3</c:v>
                </c:pt>
                <c:pt idx="17">
                  <c:v>2E-3</c:v>
                </c:pt>
                <c:pt idx="18">
                  <c:v>1E-3</c:v>
                </c:pt>
                <c:pt idx="19">
                  <c:v>1E-3</c:v>
                </c:pt>
                <c:pt idx="20">
                  <c:v>1E-3</c:v>
                </c:pt>
                <c:pt idx="21">
                  <c:v>1E-3</c:v>
                </c:pt>
                <c:pt idx="22">
                  <c:v>1E-3</c:v>
                </c:pt>
                <c:pt idx="23">
                  <c:v>1E-3</c:v>
                </c:pt>
                <c:pt idx="24">
                  <c:v>1E-3</c:v>
                </c:pt>
                <c:pt idx="25">
                  <c:v>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F8-473A-B429-DE654E065E51}"/>
            </c:ext>
          </c:extLst>
        </c:ser>
        <c:ser>
          <c:idx val="1"/>
          <c:order val="1"/>
          <c:tx>
            <c:strRef>
              <c:f>Verlauf_Schätzungen!$C$51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Verlauf_Schätzungen!$H$51:$AG$51</c:f>
              <c:numCache>
                <c:formatCode>General</c:formatCode>
                <c:ptCount val="26"/>
                <c:pt idx="0" formatCode="#,##0.0;[Red]\-\ #,##0.0;[White]#,##0.0">
                  <c:v>2.6000000000000003E-3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F8-473A-B429-DE654E065E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8725092031227725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Verlauf_Schätzungen!$C$46</c:f>
              <c:strCache>
                <c:ptCount val="1"/>
                <c:pt idx="0">
                  <c:v>Exporte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Verlauf_Schätzungen!$H$46:$AG$46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5.0000000000000001E-3</c:v>
                </c:pt>
                <c:pt idx="4">
                  <c:v>5.0000000000000001E-3</c:v>
                </c:pt>
                <c:pt idx="5">
                  <c:v>5.0000000000000001E-3</c:v>
                </c:pt>
                <c:pt idx="6">
                  <c:v>5.0000000000000001E-3</c:v>
                </c:pt>
                <c:pt idx="7">
                  <c:v>5.0000000000000001E-3</c:v>
                </c:pt>
                <c:pt idx="8">
                  <c:v>5.0000000000000001E-3</c:v>
                </c:pt>
                <c:pt idx="9">
                  <c:v>5.0000000000000001E-3</c:v>
                </c:pt>
                <c:pt idx="10">
                  <c:v>5.0000000000000001E-3</c:v>
                </c:pt>
                <c:pt idx="11">
                  <c:v>5.0000000000000001E-3</c:v>
                </c:pt>
                <c:pt idx="12">
                  <c:v>5.0000000000000001E-3</c:v>
                </c:pt>
                <c:pt idx="13">
                  <c:v>5.0000000000000001E-3</c:v>
                </c:pt>
                <c:pt idx="14">
                  <c:v>5.0000000000000001E-3</c:v>
                </c:pt>
                <c:pt idx="15">
                  <c:v>5.0000000000000001E-3</c:v>
                </c:pt>
                <c:pt idx="16">
                  <c:v>5.0000000000000001E-3</c:v>
                </c:pt>
                <c:pt idx="17">
                  <c:v>5.0000000000000001E-3</c:v>
                </c:pt>
                <c:pt idx="18">
                  <c:v>4.0000000000000001E-3</c:v>
                </c:pt>
                <c:pt idx="19">
                  <c:v>4.0000000000000001E-3</c:v>
                </c:pt>
                <c:pt idx="20">
                  <c:v>4.0000000000000001E-3</c:v>
                </c:pt>
                <c:pt idx="21">
                  <c:v>4.0000000000000001E-3</c:v>
                </c:pt>
                <c:pt idx="22">
                  <c:v>4.0000000000000001E-3</c:v>
                </c:pt>
                <c:pt idx="23">
                  <c:v>4.0000000000000001E-3</c:v>
                </c:pt>
                <c:pt idx="24">
                  <c:v>4.0000000000000001E-3</c:v>
                </c:pt>
                <c:pt idx="25">
                  <c:v>4.0000000000000001E-3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02-4C30-B5AD-602CEF3669EB}"/>
            </c:ext>
          </c:extLst>
        </c:ser>
        <c:ser>
          <c:idx val="1"/>
          <c:order val="1"/>
          <c:tx>
            <c:strRef>
              <c:f>Verlauf_Schätzungen!$C$47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Verlauf_Schätzungen!$H$47:$AG$47</c:f>
              <c:numCache>
                <c:formatCode>General</c:formatCode>
                <c:ptCount val="26"/>
                <c:pt idx="0" formatCode="#,##0.0;[Red]\-\ #,##0.0;[White]#,##0.0">
                  <c:v>6.5000000000000006E-3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02-4C30-B5AD-602CEF3669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2217915068308769"/>
          <c:w val="0.87184901008779658"/>
          <c:h val="0.66395046772999522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Verlauf_Schätzungen!$C$54</c:f>
              <c:strCache>
                <c:ptCount val="1"/>
                <c:pt idx="0">
                  <c:v>Endbestand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 w="9525">
                <a:solidFill>
                  <a:srgbClr val="00B05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Verlauf_Schätzungen!$H$54:$AG$54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0.86599999999999988</c:v>
                </c:pt>
                <c:pt idx="2">
                  <c:v>1.3810000000000007</c:v>
                </c:pt>
                <c:pt idx="3">
                  <c:v>1.2290000000000001</c:v>
                </c:pt>
                <c:pt idx="4">
                  <c:v>1.6510000000000025</c:v>
                </c:pt>
                <c:pt idx="5">
                  <c:v>1.5410000000000008</c:v>
                </c:pt>
                <c:pt idx="6">
                  <c:v>1.5509999999999993</c:v>
                </c:pt>
                <c:pt idx="7">
                  <c:v>1.6079999999999997</c:v>
                </c:pt>
                <c:pt idx="8">
                  <c:v>1.5169999999999997</c:v>
                </c:pt>
                <c:pt idx="9">
                  <c:v>1.4939999999999989</c:v>
                </c:pt>
                <c:pt idx="10">
                  <c:v>1.5099999999999989</c:v>
                </c:pt>
                <c:pt idx="11">
                  <c:v>1.5769999999999991</c:v>
                </c:pt>
                <c:pt idx="12">
                  <c:v>1.5340000000000003</c:v>
                </c:pt>
                <c:pt idx="13">
                  <c:v>1.5340000000000003</c:v>
                </c:pt>
                <c:pt idx="14">
                  <c:v>1.5340000000000003</c:v>
                </c:pt>
                <c:pt idx="15">
                  <c:v>1.4670000000000007</c:v>
                </c:pt>
                <c:pt idx="16">
                  <c:v>1.4670000000000007</c:v>
                </c:pt>
                <c:pt idx="17">
                  <c:v>1.4660000000000013</c:v>
                </c:pt>
                <c:pt idx="18">
                  <c:v>1.4649999999999999</c:v>
                </c:pt>
                <c:pt idx="19">
                  <c:v>1.4649999999999999</c:v>
                </c:pt>
                <c:pt idx="20">
                  <c:v>1.3489999999999993</c:v>
                </c:pt>
                <c:pt idx="21">
                  <c:v>1.2749999999999999</c:v>
                </c:pt>
                <c:pt idx="22">
                  <c:v>1.2749999999999999</c:v>
                </c:pt>
                <c:pt idx="23">
                  <c:v>1.2749999999999999</c:v>
                </c:pt>
                <c:pt idx="24">
                  <c:v>1.2749999999999999</c:v>
                </c:pt>
                <c:pt idx="25">
                  <c:v>1.2759999999999998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CA-4EFF-957E-5515750C07F5}"/>
            </c:ext>
          </c:extLst>
        </c:ser>
        <c:ser>
          <c:idx val="1"/>
          <c:order val="1"/>
          <c:tx>
            <c:strRef>
              <c:f>Verlauf_Schätzungen!$C$55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Verlauf_Schätzungen!$H$55:$AG$55</c:f>
              <c:numCache>
                <c:formatCode>General</c:formatCode>
                <c:ptCount val="26"/>
                <c:pt idx="0" formatCode="#,##0.0;[Red]\-\ #,##0.0;[White]#,##0.0">
                  <c:v>2.0903999999999998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CA-4EFF-957E-5515750C07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8718490100877965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Verlauf_Schätzungen!$C$58</c:f>
              <c:strCache>
                <c:ptCount val="1"/>
                <c:pt idx="0">
                  <c:v>stock-to-use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rgbClr val="66FF33"/>
              </a:solidFill>
              <a:ln w="25400">
                <a:solidFill>
                  <a:srgbClr val="00B05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Verlauf_Schätzungen!$H$58:$AG$58</c:f>
              <c:numCache>
                <c:formatCode>0.0%</c:formatCode>
                <c:ptCount val="26"/>
                <c:pt idx="0">
                  <c:v>#N/A</c:v>
                </c:pt>
                <c:pt idx="1">
                  <c:v>7.4900536239404944E-2</c:v>
                </c:pt>
                <c:pt idx="2">
                  <c:v>0.12484180075935643</c:v>
                </c:pt>
                <c:pt idx="3">
                  <c:v>0.11111111111111112</c:v>
                </c:pt>
                <c:pt idx="4">
                  <c:v>0.14922270426608844</c:v>
                </c:pt>
                <c:pt idx="5">
                  <c:v>0.13929313929313936</c:v>
                </c:pt>
                <c:pt idx="6">
                  <c:v>0.14019705324053142</c:v>
                </c:pt>
                <c:pt idx="7">
                  <c:v>0.14534936274066704</c:v>
                </c:pt>
                <c:pt idx="8">
                  <c:v>0.13712374581939796</c:v>
                </c:pt>
                <c:pt idx="9">
                  <c:v>0.1350447437403958</c:v>
                </c:pt>
                <c:pt idx="10">
                  <c:v>0.13649100605622333</c:v>
                </c:pt>
                <c:pt idx="11">
                  <c:v>0.14254722950375115</c:v>
                </c:pt>
                <c:pt idx="12">
                  <c:v>0.13866039952996476</c:v>
                </c:pt>
                <c:pt idx="13">
                  <c:v>0.13866039952996476</c:v>
                </c:pt>
                <c:pt idx="14">
                  <c:v>0.13866039952996476</c:v>
                </c:pt>
                <c:pt idx="15">
                  <c:v>0.13260417608243702</c:v>
                </c:pt>
                <c:pt idx="16">
                  <c:v>0.13260417608243702</c:v>
                </c:pt>
                <c:pt idx="17">
                  <c:v>0.13251378468769784</c:v>
                </c:pt>
                <c:pt idx="18">
                  <c:v>0.13242339329295849</c:v>
                </c:pt>
                <c:pt idx="19">
                  <c:v>0.13242339329295849</c:v>
                </c:pt>
                <c:pt idx="20">
                  <c:v>0.12194901464472965</c:v>
                </c:pt>
                <c:pt idx="21">
                  <c:v>0.11525944675465558</c:v>
                </c:pt>
                <c:pt idx="22">
                  <c:v>0.11525944675465558</c:v>
                </c:pt>
                <c:pt idx="23">
                  <c:v>0.11525944675465558</c:v>
                </c:pt>
                <c:pt idx="24">
                  <c:v>0.11525944675465558</c:v>
                </c:pt>
                <c:pt idx="25">
                  <c:v>0.11534984632073765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69-4FF3-95A6-B2B4ABDDF5A8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Verlauf_Schätzungen!$H$59:$AG$59</c:f>
              <c:numCache>
                <c:formatCode>General</c:formatCode>
                <c:ptCount val="26"/>
                <c:pt idx="0" formatCode="0.0%">
                  <c:v>0.15261683087770039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69-4FF3-95A6-B2B4ABDDF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8718490100877965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Verlauf_Schätzungen!$C$62</c:f>
              <c:strCache>
                <c:ptCount val="1"/>
                <c:pt idx="0">
                  <c:v>Selbstversorgungsgrad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circle"/>
            <c:size val="10"/>
            <c:spPr>
              <a:solidFill>
                <a:srgbClr val="00FFFF"/>
              </a:solidFill>
              <a:ln w="25400"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Verlauf_Schätzungen!$H$62:$AG$62</c:f>
              <c:numCache>
                <c:formatCode>0.0%</c:formatCode>
                <c:ptCount val="26"/>
                <c:pt idx="0">
                  <c:v>#N/A</c:v>
                </c:pt>
                <c:pt idx="1">
                  <c:v>0.9354782909531224</c:v>
                </c:pt>
                <c:pt idx="2">
                  <c:v>0.97984089676369568</c:v>
                </c:pt>
                <c:pt idx="3">
                  <c:v>0.96582587469487391</c:v>
                </c:pt>
                <c:pt idx="4">
                  <c:v>1.0037057122198121</c:v>
                </c:pt>
                <c:pt idx="5">
                  <c:v>0.9938533851577328</c:v>
                </c:pt>
                <c:pt idx="6">
                  <c:v>0.99439573352616817</c:v>
                </c:pt>
                <c:pt idx="7">
                  <c:v>0.99954804302630385</c:v>
                </c:pt>
                <c:pt idx="8">
                  <c:v>0.99340142818403687</c:v>
                </c:pt>
                <c:pt idx="9">
                  <c:v>0.99150320889451315</c:v>
                </c:pt>
                <c:pt idx="10">
                  <c:v>0.99294947121034072</c:v>
                </c:pt>
                <c:pt idx="11">
                  <c:v>0.99900569465786848</c:v>
                </c:pt>
                <c:pt idx="12">
                  <c:v>0.99511886468408206</c:v>
                </c:pt>
                <c:pt idx="13">
                  <c:v>0.99511886468408206</c:v>
                </c:pt>
                <c:pt idx="14">
                  <c:v>0.99511886468408206</c:v>
                </c:pt>
                <c:pt idx="15">
                  <c:v>0.98897224984181509</c:v>
                </c:pt>
                <c:pt idx="16">
                  <c:v>0.98897224984181509</c:v>
                </c:pt>
                <c:pt idx="17">
                  <c:v>0.98897224984181509</c:v>
                </c:pt>
                <c:pt idx="18">
                  <c:v>0.98897224984181509</c:v>
                </c:pt>
                <c:pt idx="19">
                  <c:v>0.98897224984181509</c:v>
                </c:pt>
                <c:pt idx="20">
                  <c:v>0.97857530283854632</c:v>
                </c:pt>
                <c:pt idx="21">
                  <c:v>0.97179533538239027</c:v>
                </c:pt>
                <c:pt idx="22">
                  <c:v>0.97179533538239027</c:v>
                </c:pt>
                <c:pt idx="23">
                  <c:v>0.97179533538239027</c:v>
                </c:pt>
                <c:pt idx="24">
                  <c:v>0.97179533538239027</c:v>
                </c:pt>
                <c:pt idx="25">
                  <c:v>0.97179533538239027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DD-4D0E-9ACB-D5592D5BCAF5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Verlauf_Schätzungen!$H$63:$AG$63</c:f>
              <c:numCache>
                <c:formatCode>General</c:formatCode>
                <c:ptCount val="26"/>
                <c:pt idx="0" formatCode="0.0%">
                  <c:v>1.0995028473289343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DD-4D0E-9ACB-D5592D5BCA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8725092031227725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Verlauf_Schätzungen!$C$50</c:f>
              <c:strCache>
                <c:ptCount val="1"/>
                <c:pt idx="0">
                  <c:v>Importe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Verlauf_Schätzungen!$H$50:$AG$50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2E-3</c:v>
                </c:pt>
                <c:pt idx="2">
                  <c:v>2E-3</c:v>
                </c:pt>
                <c:pt idx="3">
                  <c:v>2E-3</c:v>
                </c:pt>
                <c:pt idx="4">
                  <c:v>2E-3</c:v>
                </c:pt>
                <c:pt idx="5">
                  <c:v>2E-3</c:v>
                </c:pt>
                <c:pt idx="6">
                  <c:v>2E-3</c:v>
                </c:pt>
                <c:pt idx="7">
                  <c:v>2E-3</c:v>
                </c:pt>
                <c:pt idx="8">
                  <c:v>2E-3</c:v>
                </c:pt>
                <c:pt idx="9">
                  <c:v>2E-3</c:v>
                </c:pt>
                <c:pt idx="10">
                  <c:v>2E-3</c:v>
                </c:pt>
                <c:pt idx="11">
                  <c:v>2E-3</c:v>
                </c:pt>
                <c:pt idx="12">
                  <c:v>2E-3</c:v>
                </c:pt>
                <c:pt idx="13">
                  <c:v>2E-3</c:v>
                </c:pt>
                <c:pt idx="14">
                  <c:v>2E-3</c:v>
                </c:pt>
                <c:pt idx="15">
                  <c:v>2E-3</c:v>
                </c:pt>
                <c:pt idx="16">
                  <c:v>2E-3</c:v>
                </c:pt>
                <c:pt idx="17">
                  <c:v>2E-3</c:v>
                </c:pt>
                <c:pt idx="18">
                  <c:v>1E-3</c:v>
                </c:pt>
                <c:pt idx="19">
                  <c:v>1E-3</c:v>
                </c:pt>
                <c:pt idx="20">
                  <c:v>1E-3</c:v>
                </c:pt>
                <c:pt idx="21">
                  <c:v>1E-3</c:v>
                </c:pt>
                <c:pt idx="22">
                  <c:v>1E-3</c:v>
                </c:pt>
                <c:pt idx="23">
                  <c:v>1E-3</c:v>
                </c:pt>
                <c:pt idx="24">
                  <c:v>1E-3</c:v>
                </c:pt>
                <c:pt idx="25">
                  <c:v>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93-4F99-A433-04661B65BC90}"/>
            </c:ext>
          </c:extLst>
        </c:ser>
        <c:ser>
          <c:idx val="1"/>
          <c:order val="1"/>
          <c:tx>
            <c:strRef>
              <c:f>Verlauf_Schätzungen!$C$51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Verlauf_Schätzungen!$H$51:$AG$51</c:f>
              <c:numCache>
                <c:formatCode>General</c:formatCode>
                <c:ptCount val="26"/>
                <c:pt idx="0" formatCode="#,##0.0;[Red]\-\ #,##0.0;[White]#,##0.0">
                  <c:v>2.6000000000000003E-3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93-4F99-A433-04661B65B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47966421552684E-2"/>
          <c:y val="0.22206519056912755"/>
          <c:w val="0.90263499707164707"/>
          <c:h val="0.66482760167799537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Verlauf_Schätzungen!$C$38</c:f>
              <c:strCache>
                <c:ptCount val="1"/>
                <c:pt idx="0">
                  <c:v>Produktion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</c:spPr>
          </c:marker>
          <c:dLbls>
            <c:spPr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Verlauf_Schätzungen!$H$38:$AG$38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7.6360000000000001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65-4AA4-92A0-70D72E4CFC6E}"/>
            </c:ext>
          </c:extLst>
        </c:ser>
        <c:ser>
          <c:idx val="1"/>
          <c:order val="1"/>
          <c:tx>
            <c:strRef>
              <c:f>Verlauf_Schätzungen!$C$39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Verlauf_Schätzungen!$H$39:$AG$39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65-4AA4-92A0-70D72E4CF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46496"/>
        <c:axId val="156748032"/>
      </c:lineChart>
      <c:catAx>
        <c:axId val="156746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48032"/>
        <c:crosses val="autoZero"/>
        <c:auto val="1"/>
        <c:lblAlgn val="ctr"/>
        <c:lblOffset val="100"/>
        <c:noMultiLvlLbl val="0"/>
      </c:catAx>
      <c:valAx>
        <c:axId val="15674803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464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71518536221312E-2"/>
          <c:y val="0.22418995258094862"/>
          <c:w val="0.90552229294021958"/>
          <c:h val="0.66444280034869985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Verlauf_Schätzungen!$C$42</c:f>
              <c:strCache>
                <c:ptCount val="1"/>
                <c:pt idx="0">
                  <c:v>Binnenverbrauch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Verlauf_Schätzungen!$H$42:$AG$42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7.5839999999999996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71-4773-A4DB-648E2872BECB}"/>
            </c:ext>
          </c:extLst>
        </c:ser>
        <c:ser>
          <c:idx val="1"/>
          <c:order val="1"/>
          <c:tx>
            <c:strRef>
              <c:f>Verlauf_Schätzungen!$C$43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Verlauf_Schätzungen!$H$43:$AG$43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71-4773-A4DB-648E2872B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59936"/>
        <c:axId val="156761472"/>
      </c:lineChart>
      <c:catAx>
        <c:axId val="1567599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61472"/>
        <c:crosses val="autoZero"/>
        <c:auto val="1"/>
        <c:lblAlgn val="ctr"/>
        <c:lblOffset val="100"/>
        <c:noMultiLvlLbl val="0"/>
      </c:catAx>
      <c:valAx>
        <c:axId val="15676147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5993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9" y="0"/>
            <a:ext cx="2984182" cy="500856"/>
          </a:xfrm>
          <a:prstGeom prst="rect">
            <a:avLst/>
          </a:prstGeom>
        </p:spPr>
        <p:txBody>
          <a:bodyPr vert="horz" lIns="92533" tIns="46266" rIns="92533" bIns="4626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0810" y="0"/>
            <a:ext cx="2984182" cy="500856"/>
          </a:xfrm>
          <a:prstGeom prst="rect">
            <a:avLst/>
          </a:prstGeom>
        </p:spPr>
        <p:txBody>
          <a:bodyPr vert="horz" lIns="92533" tIns="46266" rIns="92533" bIns="46266" rtlCol="0"/>
          <a:lstStyle>
            <a:lvl1pPr algn="r">
              <a:defRPr sz="1200"/>
            </a:lvl1pPr>
          </a:lstStyle>
          <a:p>
            <a:fld id="{3055B6F0-E185-4FA5-9BA4-C07C8D92458A}" type="datetimeFigureOut">
              <a:rPr lang="de-DE" smtClean="0"/>
              <a:t>12.03.2026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0150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33" tIns="46266" rIns="92533" bIns="4626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658" y="4758138"/>
            <a:ext cx="5509260" cy="4507706"/>
          </a:xfrm>
          <a:prstGeom prst="rect">
            <a:avLst/>
          </a:prstGeom>
        </p:spPr>
        <p:txBody>
          <a:bodyPr vert="horz" lIns="92533" tIns="46266" rIns="92533" bIns="4626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9" y="9514533"/>
            <a:ext cx="2984182" cy="500856"/>
          </a:xfrm>
          <a:prstGeom prst="rect">
            <a:avLst/>
          </a:prstGeom>
        </p:spPr>
        <p:txBody>
          <a:bodyPr vert="horz" lIns="92533" tIns="46266" rIns="92533" bIns="4626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0810" y="9514533"/>
            <a:ext cx="2984182" cy="500856"/>
          </a:xfrm>
          <a:prstGeom prst="rect">
            <a:avLst/>
          </a:prstGeom>
        </p:spPr>
        <p:txBody>
          <a:bodyPr vert="horz" lIns="92533" tIns="46266" rIns="92533" bIns="46266" rtlCol="0" anchor="b"/>
          <a:lstStyle>
            <a:lvl1pPr algn="r">
              <a:defRPr sz="1200"/>
            </a:lvl1pPr>
          </a:lstStyle>
          <a:p>
            <a:fld id="{AF9A1CC9-E5E0-49FD-9AC2-325FEBAEE3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926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1CC9-E5E0-49FD-9AC2-325FEBAEE38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973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648000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6317EEEB-D1EE-4E47-87C0-6771D1A400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3" name="Picture 25" descr="L:\ZentraleAblage\Öffentlichkeitsarbeit\Logos\LEL-Logo neu 6_2014\LEL-Signet-201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000" y="36000"/>
            <a:ext cx="720000" cy="39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 userDrawn="1"/>
        </p:nvSpPr>
        <p:spPr>
          <a:xfrm>
            <a:off x="7164000" y="0"/>
            <a:ext cx="1204423" cy="282573"/>
          </a:xfrm>
          <a:prstGeom prst="rect">
            <a:avLst/>
          </a:prstGeom>
          <a:noFill/>
        </p:spPr>
        <p:txBody>
          <a:bodyPr wrap="none" lIns="36000" tIns="36000" rIns="36000" bIns="0" rtlCol="0" anchor="b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800" b="0" i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alle Angaben ohne Gewähr</a:t>
            </a:r>
          </a:p>
          <a:p>
            <a:pPr algn="r"/>
            <a:r>
              <a:rPr lang="de-DE" sz="800" b="0" i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© Werner Schmid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796640" y="692696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0" dirty="0">
                <a:solidFill>
                  <a:schemeClr val="tx1"/>
                </a:solidFill>
              </a:rPr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387761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8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7EEEB-D1EE-4E47-87C0-6771D1A400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8963" cy="24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 userDrawn="1"/>
        </p:nvSpPr>
        <p:spPr>
          <a:xfrm>
            <a:off x="0" y="0"/>
            <a:ext cx="1836000" cy="2448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 anchor="t">
            <a:noAutofit/>
          </a:bodyPr>
          <a:lstStyle/>
          <a:p>
            <a:pPr algn="r"/>
            <a:r>
              <a:rPr lang="de-DE" sz="1800" b="1" dirty="0">
                <a:solidFill>
                  <a:schemeClr val="bg1"/>
                </a:solidFill>
              </a:rPr>
              <a:t>EU-27</a:t>
            </a:r>
            <a:br>
              <a:rPr lang="de-DE" sz="1400" b="0" dirty="0">
                <a:solidFill>
                  <a:schemeClr val="bg1"/>
                </a:solidFill>
              </a:rPr>
            </a:br>
            <a:r>
              <a:rPr lang="de-DE" sz="1400" b="0" dirty="0">
                <a:solidFill>
                  <a:schemeClr val="bg1"/>
                </a:solidFill>
              </a:rPr>
              <a:t>FEB2026</a:t>
            </a:r>
            <a:endParaRPr lang="de-DE" sz="1200" b="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0" y="2106659"/>
            <a:ext cx="1467192" cy="341341"/>
          </a:xfrm>
          <a:prstGeom prst="rect">
            <a:avLst/>
          </a:prstGeom>
          <a:noFill/>
        </p:spPr>
        <p:txBody>
          <a:bodyPr wrap="none" lIns="36000" bIns="18000" rtlCol="0" anchor="b">
            <a:spAutoFit/>
          </a:bodyPr>
          <a:lstStyle/>
          <a:p>
            <a:pPr algn="l"/>
            <a:r>
              <a:rPr lang="de-DE" sz="900" dirty="0">
                <a:solidFill>
                  <a:schemeClr val="bg1"/>
                </a:solidFill>
              </a:rPr>
              <a:t>© Werner Schmid</a:t>
            </a:r>
            <a:br>
              <a:rPr lang="de-DE" sz="900" dirty="0">
                <a:solidFill>
                  <a:schemeClr val="bg1"/>
                </a:solidFill>
              </a:rPr>
            </a:br>
            <a:r>
              <a:rPr lang="de-DE" sz="900" dirty="0">
                <a:solidFill>
                  <a:schemeClr val="bg1"/>
                </a:solidFill>
              </a:rPr>
              <a:t>(alle Angaben ohne Gewähr)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52476" y="0"/>
            <a:ext cx="1503693" cy="1080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94369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mailto:poststelle@lel.bwl.d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24.xml"/><Relationship Id="rId18" Type="http://schemas.openxmlformats.org/officeDocument/2006/relationships/image" Target="../media/image2.png"/><Relationship Id="rId26" Type="http://schemas.openxmlformats.org/officeDocument/2006/relationships/slide" Target="slide38.xml"/><Relationship Id="rId39" Type="http://schemas.openxmlformats.org/officeDocument/2006/relationships/slide" Target="slide45.xml"/><Relationship Id="rId21" Type="http://schemas.openxmlformats.org/officeDocument/2006/relationships/slide" Target="slide27.xml"/><Relationship Id="rId34" Type="http://schemas.openxmlformats.org/officeDocument/2006/relationships/slide" Target="slide28.xml"/><Relationship Id="rId42" Type="http://schemas.openxmlformats.org/officeDocument/2006/relationships/slide" Target="slide4.xml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slide" Target="slide47.xml"/><Relationship Id="rId20" Type="http://schemas.openxmlformats.org/officeDocument/2006/relationships/slide" Target="slide18.xml"/><Relationship Id="rId29" Type="http://schemas.openxmlformats.org/officeDocument/2006/relationships/slide" Target="slide30.xml"/><Relationship Id="rId41" Type="http://schemas.openxmlformats.org/officeDocument/2006/relationships/slide" Target="slide5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46.xml"/><Relationship Id="rId24" Type="http://schemas.openxmlformats.org/officeDocument/2006/relationships/slide" Target="slide20.xml"/><Relationship Id="rId32" Type="http://schemas.openxmlformats.org/officeDocument/2006/relationships/slide" Target="slide19.xml"/><Relationship Id="rId37" Type="http://schemas.openxmlformats.org/officeDocument/2006/relationships/slide" Target="slide31.xml"/><Relationship Id="rId40" Type="http://schemas.openxmlformats.org/officeDocument/2006/relationships/slide" Target="slide50.xml"/><Relationship Id="rId5" Type="http://schemas.openxmlformats.org/officeDocument/2006/relationships/slide" Target="slide14.xml"/><Relationship Id="rId15" Type="http://schemas.openxmlformats.org/officeDocument/2006/relationships/slide" Target="slide42.xml"/><Relationship Id="rId23" Type="http://schemas.openxmlformats.org/officeDocument/2006/relationships/slide" Target="slide11.xml"/><Relationship Id="rId28" Type="http://schemas.openxmlformats.org/officeDocument/2006/relationships/slide" Target="slide21.xml"/><Relationship Id="rId36" Type="http://schemas.openxmlformats.org/officeDocument/2006/relationships/slide" Target="slide22.xml"/><Relationship Id="rId10" Type="http://schemas.openxmlformats.org/officeDocument/2006/relationships/slide" Target="slide41.xml"/><Relationship Id="rId19" Type="http://schemas.openxmlformats.org/officeDocument/2006/relationships/slide" Target="slide9.xml"/><Relationship Id="rId31" Type="http://schemas.openxmlformats.org/officeDocument/2006/relationships/slide" Target="slide10.xml"/><Relationship Id="rId4" Type="http://schemas.openxmlformats.org/officeDocument/2006/relationships/slide" Target="slide15.xml"/><Relationship Id="rId9" Type="http://schemas.openxmlformats.org/officeDocument/2006/relationships/slide" Target="slide32.xml"/><Relationship Id="rId14" Type="http://schemas.openxmlformats.org/officeDocument/2006/relationships/slide" Target="slide33.xml"/><Relationship Id="rId22" Type="http://schemas.openxmlformats.org/officeDocument/2006/relationships/slide" Target="slide36.xml"/><Relationship Id="rId27" Type="http://schemas.openxmlformats.org/officeDocument/2006/relationships/slide" Target="slide12.xml"/><Relationship Id="rId30" Type="http://schemas.openxmlformats.org/officeDocument/2006/relationships/slide" Target="slide39.xml"/><Relationship Id="rId35" Type="http://schemas.openxmlformats.org/officeDocument/2006/relationships/slide" Target="slide13.xml"/><Relationship Id="rId8" Type="http://schemas.openxmlformats.org/officeDocument/2006/relationships/slide" Target="slide23.xml"/><Relationship Id="rId3" Type="http://schemas.openxmlformats.org/officeDocument/2006/relationships/slide" Target="slide6.xml"/><Relationship Id="rId12" Type="http://schemas.openxmlformats.org/officeDocument/2006/relationships/slide" Target="slide51.xml"/><Relationship Id="rId17" Type="http://schemas.openxmlformats.org/officeDocument/2006/relationships/slide" Target="slide52.xml"/><Relationship Id="rId25" Type="http://schemas.openxmlformats.org/officeDocument/2006/relationships/slide" Target="slide29.xml"/><Relationship Id="rId33" Type="http://schemas.openxmlformats.org/officeDocument/2006/relationships/slide" Target="slide37.xml"/><Relationship Id="rId38" Type="http://schemas.openxmlformats.org/officeDocument/2006/relationships/slide" Target="slide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10" Type="http://schemas.openxmlformats.org/officeDocument/2006/relationships/image" Target="../media/image46.emf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10" Type="http://schemas.openxmlformats.org/officeDocument/2006/relationships/image" Target="../media/image49.emf"/><Relationship Id="rId4" Type="http://schemas.openxmlformats.org/officeDocument/2006/relationships/chart" Target="../charts/chart9.xml"/><Relationship Id="rId9" Type="http://schemas.openxmlformats.org/officeDocument/2006/relationships/chart" Target="../charts/chart1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chart" Target="../charts/chart15.xml"/><Relationship Id="rId7" Type="http://schemas.openxmlformats.org/officeDocument/2006/relationships/chart" Target="../charts/chart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10" Type="http://schemas.openxmlformats.org/officeDocument/2006/relationships/image" Target="../media/image50.emf"/><Relationship Id="rId4" Type="http://schemas.openxmlformats.org/officeDocument/2006/relationships/chart" Target="../charts/chart16.xml"/><Relationship Id="rId9" Type="http://schemas.openxmlformats.org/officeDocument/2006/relationships/chart" Target="../charts/chart2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3" Type="http://schemas.openxmlformats.org/officeDocument/2006/relationships/chart" Target="../charts/chart22.xml"/><Relationship Id="rId7" Type="http://schemas.openxmlformats.org/officeDocument/2006/relationships/chart" Target="../charts/chart2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10" Type="http://schemas.openxmlformats.org/officeDocument/2006/relationships/image" Target="../media/image51.emf"/><Relationship Id="rId4" Type="http://schemas.openxmlformats.org/officeDocument/2006/relationships/chart" Target="../charts/chart23.xml"/><Relationship Id="rId9" Type="http://schemas.openxmlformats.org/officeDocument/2006/relationships/chart" Target="../charts/char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420000" y="540000"/>
            <a:ext cx="3879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Hinweise zur Nutzung der EU - Getreidebilanzen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160000" y="1080000"/>
            <a:ext cx="6459717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rgbClr val="0000FF"/>
                </a:solidFill>
              </a:rPr>
              <a:t>Handhabung der Präsentation (PPTX):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Bei der Präsentation handelt es sich um eine nicht geschützte Microsoft-Power-Point-Datei (PPTX)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Auf FOLIE 2 finden Sie das </a:t>
            </a:r>
            <a:r>
              <a:rPr lang="de-DE" sz="1200" b="1" dirty="0">
                <a:solidFill>
                  <a:srgbClr val="0000FF"/>
                </a:solidFill>
              </a:rPr>
              <a:t>HAUPTMENÜ</a:t>
            </a:r>
            <a:r>
              <a:rPr lang="de-DE" sz="1200" dirty="0">
                <a:solidFill>
                  <a:srgbClr val="0000FF"/>
                </a:solidFill>
              </a:rPr>
              <a:t>. Es dient zur Navigation innerhalb der Datei.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Bitte schalten Sie in den </a:t>
            </a:r>
            <a:r>
              <a:rPr lang="de-DE" sz="1200" b="1" dirty="0">
                <a:solidFill>
                  <a:srgbClr val="FF0000"/>
                </a:solidFill>
              </a:rPr>
              <a:t>Präsentationsmodus</a:t>
            </a:r>
            <a:r>
              <a:rPr lang="de-DE" sz="1200" dirty="0">
                <a:solidFill>
                  <a:srgbClr val="0000FF"/>
                </a:solidFill>
              </a:rPr>
              <a:t> !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Durch Anklicken der dort befindlichen Buttons gelangen sie jeweils zu der entsprechenden Folie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Der Rücksprung von einer Folie zum Hauptmenü erfolgt über den Button „&gt;&gt;&gt; zum Hauptmenü“.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Los geht´s    &gt;&gt;&gt; Präsentationsmodus starten   &gt;&gt;&gt; dann START klicken  (s. rechts unten)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160000" y="2532153"/>
            <a:ext cx="69161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Haftungsausschluss:</a:t>
            </a:r>
          </a:p>
          <a:p>
            <a:r>
              <a:rPr lang="de-DE" sz="1200" dirty="0"/>
              <a:t>Die Informationen, die Sie in dieser Veröffentlichung/Datei vorfinden, wurden nach bestem Wissen und </a:t>
            </a:r>
            <a:br>
              <a:rPr lang="de-DE" sz="1200" dirty="0"/>
            </a:br>
            <a:r>
              <a:rPr lang="de-DE" sz="1200" dirty="0"/>
              <a:t>Gewissen sorgfältig zusammengestellt und geprüft. Es wird jedoch keine Gewähr - weder ausdrücklich noch </a:t>
            </a:r>
            <a:br>
              <a:rPr lang="de-DE" sz="1200" dirty="0"/>
            </a:br>
            <a:r>
              <a:rPr lang="de-DE" sz="1200" dirty="0"/>
              <a:t>stillschweigend - für die Vollständigkeit, Richtigkeit, Aktualität oder Qualität und jederzeitige Verfügbarkeit</a:t>
            </a:r>
            <a:br>
              <a:rPr lang="de-DE" sz="1200" dirty="0"/>
            </a:br>
            <a:r>
              <a:rPr lang="de-DE" sz="1200" dirty="0"/>
              <a:t>der bereit gestellten Informationen übernommen. In keinem Fall wird für Schäden, die sich aus der </a:t>
            </a:r>
            <a:br>
              <a:rPr lang="de-DE" sz="1200" dirty="0"/>
            </a:br>
            <a:r>
              <a:rPr lang="de-DE" sz="1200" dirty="0"/>
              <a:t>Verwendung der abgerufenen Informationen ergeben, eine Haftung übernommen.</a:t>
            </a:r>
            <a:br>
              <a:rPr lang="de-DE" sz="1200" dirty="0"/>
            </a:br>
            <a:r>
              <a:rPr lang="de-DE" sz="1200" dirty="0"/>
              <a:t>Die Nutzung der Grafiken und Tabellen ist unter Angabe der Quelle zulässig und kostenfrei.</a:t>
            </a:r>
            <a:br>
              <a:rPr lang="de-DE" sz="1200" dirty="0"/>
            </a:br>
            <a:r>
              <a:rPr lang="de-DE" sz="1200" dirty="0"/>
              <a:t>Quellenangabe: EU-Kommission </a:t>
            </a:r>
            <a:br>
              <a:rPr lang="de-DE" sz="1200" dirty="0"/>
            </a:br>
            <a:r>
              <a:rPr lang="de-DE" sz="1000" dirty="0"/>
              <a:t>(https://ec.europa.eu/info/food-farming-fisheries/farming/facts-and-figures/markets/overviews/balance-sheets-sector_en)</a:t>
            </a:r>
            <a:br>
              <a:rPr lang="de-DE" sz="1000" dirty="0"/>
            </a:br>
            <a:r>
              <a:rPr lang="de-DE" sz="1200" dirty="0"/>
              <a:t>Grafik/Tabelle:   Werner Schmid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160000" y="4507526"/>
            <a:ext cx="4291881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Impressum:</a:t>
            </a:r>
          </a:p>
          <a:p>
            <a:r>
              <a:rPr lang="de-DE" sz="1200" dirty="0"/>
              <a:t>Herausgeber:</a:t>
            </a:r>
            <a:br>
              <a:rPr lang="de-DE" sz="1200" dirty="0"/>
            </a:br>
            <a:r>
              <a:rPr lang="de-DE" sz="1200" dirty="0"/>
              <a:t>Landesanstalt für Landwirtschaft, Ernährung und Ländlicher Raum</a:t>
            </a:r>
            <a:br>
              <a:rPr lang="de-DE" sz="1200" dirty="0"/>
            </a:br>
            <a:r>
              <a:rPr lang="de-DE" sz="1200" dirty="0"/>
              <a:t>Oberbettringer Straße 162</a:t>
            </a:r>
          </a:p>
          <a:p>
            <a:r>
              <a:rPr lang="de-DE" sz="1200" dirty="0"/>
              <a:t>73525 Schwäbisch Gmünd</a:t>
            </a:r>
            <a:br>
              <a:rPr lang="de-DE" sz="1200" dirty="0"/>
            </a:br>
            <a:r>
              <a:rPr lang="de-DE" sz="1200" dirty="0">
                <a:hlinkClick r:id="rId2"/>
              </a:rPr>
              <a:t>poststelle@lel.bwl.de</a:t>
            </a:r>
            <a:br>
              <a:rPr lang="de-DE" sz="1200" dirty="0"/>
            </a:br>
            <a:r>
              <a:rPr lang="de-DE" sz="1200" dirty="0"/>
              <a:t>Tel.: 07171 / 917 100</a:t>
            </a:r>
          </a:p>
          <a:p>
            <a:r>
              <a:rPr lang="de-DE" sz="1200" dirty="0"/>
              <a:t>bei fachlichen Fragen und Anregungen wenden Sie sich bitte an:</a:t>
            </a:r>
          </a:p>
          <a:p>
            <a:r>
              <a:rPr lang="de-DE" sz="1200" dirty="0"/>
              <a:t>Werner Schmid</a:t>
            </a:r>
          </a:p>
          <a:p>
            <a:r>
              <a:rPr lang="de-DE" sz="1200" dirty="0"/>
              <a:t>w.schmid-markt@gmx.de</a:t>
            </a:r>
          </a:p>
        </p:txBody>
      </p:sp>
      <p:sp>
        <p:nvSpPr>
          <p:cNvPr id="8" name="Ellipse 7">
            <a:hlinkClick r:id="rId3" action="ppaction://hlinksldjump"/>
          </p:cNvPr>
          <p:cNvSpPr>
            <a:spLocks noChangeAspect="1"/>
          </p:cNvSpPr>
          <p:nvPr/>
        </p:nvSpPr>
        <p:spPr>
          <a:xfrm>
            <a:off x="6840000" y="4500000"/>
            <a:ext cx="1800000" cy="1800000"/>
          </a:xfrm>
          <a:prstGeom prst="ellipse">
            <a:avLst/>
          </a:prstGeom>
          <a:solidFill>
            <a:srgbClr val="FFFF00"/>
          </a:solidFill>
          <a:ln w="38100" cmpd="dbl"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rgbClr val="0000FF"/>
                </a:solidFill>
              </a:rPr>
              <a:t>START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B55BE60-AD64-B7C4-4442-9CA7B2BE1698}"/>
              </a:ext>
            </a:extLst>
          </p:cNvPr>
          <p:cNvSpPr/>
          <p:nvPr/>
        </p:nvSpPr>
        <p:spPr>
          <a:xfrm>
            <a:off x="18000" y="2484000"/>
            <a:ext cx="1800000" cy="4356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de-DE" sz="1100" b="0" dirty="0">
                <a:solidFill>
                  <a:schemeClr val="bg1">
                    <a:lumMod val="50000"/>
                  </a:schemeClr>
                </a:solidFill>
              </a:rPr>
              <a:t>persönlicher </a:t>
            </a:r>
          </a:p>
          <a:p>
            <a:pPr algn="l"/>
            <a:r>
              <a:rPr lang="de-DE" sz="1100" b="0" dirty="0">
                <a:solidFill>
                  <a:schemeClr val="bg1">
                    <a:lumMod val="50000"/>
                  </a:schemeClr>
                </a:solidFill>
              </a:rPr>
              <a:t>Hinweis des</a:t>
            </a:r>
            <a:r>
              <a:rPr lang="de-DE" sz="1100" b="0" baseline="0" dirty="0">
                <a:solidFill>
                  <a:schemeClr val="bg1">
                    <a:lumMod val="50000"/>
                  </a:schemeClr>
                </a:solidFill>
              </a:rPr>
              <a:t> Autors</a:t>
            </a:r>
            <a:r>
              <a:rPr lang="de-DE" sz="11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de-DE" sz="11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100" b="0" dirty="0">
                <a:solidFill>
                  <a:schemeClr val="bg1">
                    <a:lumMod val="50000"/>
                  </a:schemeClr>
                </a:solidFill>
              </a:rPr>
              <a:t>Werner Schmid</a:t>
            </a:r>
          </a:p>
          <a:p>
            <a:pPr algn="l"/>
            <a:endParaRPr lang="de-DE" sz="1100" b="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de-DE" sz="1100" b="0" dirty="0">
                <a:solidFill>
                  <a:schemeClr val="bg1">
                    <a:lumMod val="50000"/>
                  </a:schemeClr>
                </a:solidFill>
              </a:rPr>
              <a:t>Meine berufliche</a:t>
            </a:r>
            <a:r>
              <a:rPr lang="de-DE" sz="1100" b="0" baseline="0" dirty="0">
                <a:solidFill>
                  <a:schemeClr val="bg1">
                    <a:lumMod val="50000"/>
                  </a:schemeClr>
                </a:solidFill>
              </a:rPr>
              <a:t> Tätigkeit bei der LEL Schwäbisch Gmünd endet am 30.04.2025, da ich zum 01.05. in Pension gehe.</a:t>
            </a:r>
          </a:p>
          <a:p>
            <a:pPr algn="l"/>
            <a:r>
              <a:rPr lang="de-DE" sz="1100" b="0" baseline="0" dirty="0">
                <a:solidFill>
                  <a:schemeClr val="bg1">
                    <a:lumMod val="50000"/>
                  </a:schemeClr>
                </a:solidFill>
              </a:rPr>
              <a:t>Dennoch werde ich dem</a:t>
            </a:r>
          </a:p>
          <a:p>
            <a:pPr algn="l"/>
            <a:r>
              <a:rPr lang="de-DE" sz="1100" b="0" baseline="0" dirty="0">
                <a:solidFill>
                  <a:schemeClr val="bg1">
                    <a:lumMod val="50000"/>
                  </a:schemeClr>
                </a:solidFill>
              </a:rPr>
              <a:t>Thema Agrarmärkte auch </a:t>
            </a:r>
          </a:p>
          <a:p>
            <a:pPr algn="l"/>
            <a:r>
              <a:rPr lang="de-DE" sz="1100" b="0" baseline="0" dirty="0">
                <a:solidFill>
                  <a:schemeClr val="bg1">
                    <a:lumMod val="50000"/>
                  </a:schemeClr>
                </a:solidFill>
              </a:rPr>
              <a:t>in meinem </a:t>
            </a:r>
          </a:p>
          <a:p>
            <a:pPr algn="l"/>
            <a:r>
              <a:rPr lang="de-DE" sz="1100" b="0" baseline="0" dirty="0">
                <a:solidFill>
                  <a:schemeClr val="bg1">
                    <a:lumMod val="50000"/>
                  </a:schemeClr>
                </a:solidFill>
              </a:rPr>
              <a:t>„(</a:t>
            </a:r>
            <a:r>
              <a:rPr lang="de-DE" sz="1100" b="0" baseline="0" dirty="0" err="1">
                <a:solidFill>
                  <a:schemeClr val="bg1">
                    <a:lumMod val="50000"/>
                  </a:schemeClr>
                </a:solidFill>
              </a:rPr>
              <a:t>Un</a:t>
            </a:r>
            <a:r>
              <a:rPr lang="de-DE" sz="1100" b="0" baseline="0" dirty="0">
                <a:solidFill>
                  <a:schemeClr val="bg1">
                    <a:lumMod val="50000"/>
                  </a:schemeClr>
                </a:solidFill>
              </a:rPr>
              <a:t>-)“ Ruhestand treu bleiben. Geplant ist insbesondere die</a:t>
            </a:r>
          </a:p>
          <a:p>
            <a:pPr algn="l"/>
            <a:r>
              <a:rPr lang="de-DE" sz="1100" b="0" baseline="0" dirty="0">
                <a:solidFill>
                  <a:schemeClr val="bg1">
                    <a:lumMod val="50000"/>
                  </a:schemeClr>
                </a:solidFill>
              </a:rPr>
              <a:t>USDA-Analyse sowie die</a:t>
            </a:r>
            <a:br>
              <a:rPr lang="de-DE" sz="1100" b="0" baseline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100" b="0" baseline="0" dirty="0">
                <a:solidFill>
                  <a:schemeClr val="bg1">
                    <a:lumMod val="50000"/>
                  </a:schemeClr>
                </a:solidFill>
              </a:rPr>
              <a:t>Analyse der EU-Daten</a:t>
            </a:r>
            <a:br>
              <a:rPr lang="de-DE" sz="1100" b="0" baseline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100" b="0" baseline="0" dirty="0">
                <a:solidFill>
                  <a:schemeClr val="bg1">
                    <a:lumMod val="50000"/>
                  </a:schemeClr>
                </a:solidFill>
              </a:rPr>
              <a:t>weiterzuführen.</a:t>
            </a:r>
          </a:p>
          <a:p>
            <a:pPr algn="l"/>
            <a:endParaRPr lang="de-DE" sz="1100" b="0" baseline="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de-DE" sz="1100" b="0" baseline="0" dirty="0">
                <a:solidFill>
                  <a:schemeClr val="bg1">
                    <a:lumMod val="50000"/>
                  </a:schemeClr>
                </a:solidFill>
              </a:rPr>
              <a:t>Für Interessierte hier</a:t>
            </a:r>
          </a:p>
          <a:p>
            <a:pPr algn="l"/>
            <a:r>
              <a:rPr lang="de-DE" sz="1100" b="0" baseline="0" dirty="0">
                <a:solidFill>
                  <a:schemeClr val="bg1">
                    <a:lumMod val="50000"/>
                  </a:schemeClr>
                </a:solidFill>
              </a:rPr>
              <a:t>meine (vorläufige) Kontakt-E-Mail</a:t>
            </a:r>
          </a:p>
          <a:p>
            <a:pPr algn="l"/>
            <a:r>
              <a:rPr lang="de-DE" sz="1100" b="0" baseline="0" dirty="0">
                <a:solidFill>
                  <a:schemeClr val="bg1">
                    <a:lumMod val="50000"/>
                  </a:schemeClr>
                </a:solidFill>
              </a:rPr>
              <a:t>in Sachen Märkte:</a:t>
            </a:r>
          </a:p>
          <a:p>
            <a:pPr algn="l"/>
            <a:endParaRPr lang="de-DE" sz="1100" b="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de-DE" sz="1100" b="0" dirty="0">
                <a:solidFill>
                  <a:schemeClr val="bg1">
                    <a:lumMod val="50000"/>
                  </a:schemeClr>
                </a:solidFill>
              </a:rPr>
              <a:t>w.schmid-markt@gmx.de</a:t>
            </a:r>
          </a:p>
          <a:p>
            <a:pPr algn="l"/>
            <a:endParaRPr lang="de-DE" sz="11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376016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599998" y="36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Getreide gesamt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Export &amp; Import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6EE0CC7-7AF1-123A-AD5B-E49343EA3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420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73657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858357" y="900000"/>
            <a:ext cx="58828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Getreide gesamt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Endbestände </a:t>
            </a:r>
            <a:r>
              <a:rPr lang="de-DE" sz="3200" dirty="0">
                <a:solidFill>
                  <a:srgbClr val="0000FF"/>
                </a:solidFill>
              </a:rPr>
              <a:t>/</a:t>
            </a:r>
            <a:r>
              <a:rPr lang="de-DE" sz="3200" b="1" dirty="0">
                <a:solidFill>
                  <a:srgbClr val="0000FF"/>
                </a:solidFill>
              </a:rPr>
              <a:t> stock-</a:t>
            </a:r>
            <a:r>
              <a:rPr lang="de-DE" sz="3200" b="1" dirty="0" err="1">
                <a:solidFill>
                  <a:srgbClr val="0000FF"/>
                </a:solidFill>
              </a:rPr>
              <a:t>to</a:t>
            </a:r>
            <a:r>
              <a:rPr lang="de-DE" sz="3200" b="1" dirty="0">
                <a:solidFill>
                  <a:srgbClr val="0000FF"/>
                </a:solidFill>
              </a:rPr>
              <a:t>-</a:t>
            </a:r>
            <a:r>
              <a:rPr lang="de-DE" sz="3200" b="1" dirty="0" err="1">
                <a:solidFill>
                  <a:srgbClr val="0000FF"/>
                </a:solidFill>
              </a:rPr>
              <a:t>use</a:t>
            </a:r>
            <a:r>
              <a:rPr lang="de-DE" sz="3200" b="1" dirty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679CFC0-F660-FE3B-3550-759AFB190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292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40170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Getreide gesamt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C515FC1-ADFB-B57A-6D80-9C2522F4B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301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14065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Getreide gesamt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804EFBC-A2AF-1189-3B43-1C356345D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308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44890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2054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Weizen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3912412-D5AD-9D0C-5343-F7AEAE672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338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45011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2025/26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7745BA6-E508-B2B9-A9B2-41CF8F965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11144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5AD1964-6F72-9B91-0ACA-E7A4D34EA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56993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/>
          </a:p>
          <a:p>
            <a:r>
              <a:rPr lang="de-DE" sz="4800" b="1" dirty="0"/>
              <a:t>2023/24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3443593-309A-DAB1-5FBA-1C3B2FEFF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72474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77036" y="900000"/>
            <a:ext cx="40454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Weizen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F0E7969-D6D2-6A74-943C-B677B758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34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30283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123061" y="360000"/>
            <a:ext cx="3353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Weizen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Exporte &amp; Importe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85674D4-9074-51FA-EA62-C674D637A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420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40363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0" y="692696"/>
            <a:ext cx="9144000" cy="6300000"/>
          </a:xfrm>
          <a:prstGeom prst="rect">
            <a:avLst/>
          </a:prstGeom>
          <a:solidFill>
            <a:srgbClr val="0033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" name="Textfeld 36"/>
          <p:cNvSpPr txBox="1"/>
          <p:nvPr/>
        </p:nvSpPr>
        <p:spPr>
          <a:xfrm>
            <a:off x="360000" y="1260000"/>
            <a:ext cx="632719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Bilanz </a:t>
            </a:r>
          </a:p>
        </p:txBody>
      </p:sp>
      <p:sp>
        <p:nvSpPr>
          <p:cNvPr id="109" name="Abgerundetes Rechteck 108">
            <a:hlinkClick r:id="rId3" action="ppaction://hlinksldjump"/>
          </p:cNvPr>
          <p:cNvSpPr/>
          <p:nvPr/>
        </p:nvSpPr>
        <p:spPr>
          <a:xfrm>
            <a:off x="2520000" y="234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EU – 27    Getreide gesamt</a:t>
            </a:r>
          </a:p>
        </p:txBody>
      </p:sp>
      <p:sp>
        <p:nvSpPr>
          <p:cNvPr id="153" name="Abgerundetes Rechteck 152">
            <a:hlinkClick r:id="rId4" action="ppaction://hlinksldjump"/>
          </p:cNvPr>
          <p:cNvSpPr/>
          <p:nvPr/>
        </p:nvSpPr>
        <p:spPr>
          <a:xfrm>
            <a:off x="4500072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179" name="Abgerundetes Rechteck 178">
            <a:hlinkClick r:id="rId5" action="ppaction://hlinksldjump"/>
          </p:cNvPr>
          <p:cNvSpPr/>
          <p:nvPr/>
        </p:nvSpPr>
        <p:spPr>
          <a:xfrm>
            <a:off x="4500072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Weizen-</a:t>
            </a:r>
            <a:br>
              <a:rPr lang="de-DE" sz="900" b="1" dirty="0">
                <a:solidFill>
                  <a:srgbClr val="0000FF"/>
                </a:solidFill>
              </a:rPr>
            </a:br>
            <a:r>
              <a:rPr lang="de-DE" sz="900" b="1" dirty="0" err="1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980000" y="72000"/>
            <a:ext cx="5400000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de-DE" sz="2800" b="1" dirty="0">
                <a:solidFill>
                  <a:schemeClr val="bg1">
                    <a:lumMod val="65000"/>
                  </a:schemeClr>
                </a:solidFill>
              </a:rPr>
              <a:t>EU-27-Getreidebilanzen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(Stand: 03.03.2026)</a:t>
            </a:r>
          </a:p>
        </p:txBody>
      </p:sp>
      <p:sp>
        <p:nvSpPr>
          <p:cNvPr id="282" name="Textfeld 281"/>
          <p:cNvSpPr txBox="1"/>
          <p:nvPr/>
        </p:nvSpPr>
        <p:spPr>
          <a:xfrm>
            <a:off x="1260000" y="1260000"/>
            <a:ext cx="1154731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nach Getreidearten</a:t>
            </a:r>
          </a:p>
        </p:txBody>
      </p:sp>
      <p:sp>
        <p:nvSpPr>
          <p:cNvPr id="294" name="Abgerundetes Rechteck 293">
            <a:hlinkClick r:id="rId6" action="ppaction://hlinksldjump"/>
          </p:cNvPr>
          <p:cNvSpPr/>
          <p:nvPr/>
        </p:nvSpPr>
        <p:spPr>
          <a:xfrm>
            <a:off x="2520000" y="1259444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EU – 27       Bilanz: </a:t>
            </a:r>
            <a:r>
              <a:rPr lang="de-DE" sz="1200" b="1" dirty="0">
                <a:solidFill>
                  <a:srgbClr val="FF0000"/>
                </a:solidFill>
              </a:rPr>
              <a:t>2025/26</a:t>
            </a:r>
          </a:p>
        </p:txBody>
      </p:sp>
      <p:sp>
        <p:nvSpPr>
          <p:cNvPr id="306" name="Abgerundetes Rechteck 305">
            <a:hlinkClick r:id="rId7" action="ppaction://hlinksldjump"/>
          </p:cNvPr>
          <p:cNvSpPr/>
          <p:nvPr/>
        </p:nvSpPr>
        <p:spPr>
          <a:xfrm>
            <a:off x="2520000" y="180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EU – 27    Getreidebilanz  ges.</a:t>
            </a:r>
          </a:p>
        </p:txBody>
      </p:sp>
      <p:sp>
        <p:nvSpPr>
          <p:cNvPr id="307" name="Textfeld 306"/>
          <p:cNvSpPr txBox="1"/>
          <p:nvPr/>
        </p:nvSpPr>
        <p:spPr>
          <a:xfrm>
            <a:off x="1260000" y="1800000"/>
            <a:ext cx="741156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nach Jahren</a:t>
            </a:r>
          </a:p>
        </p:txBody>
      </p:sp>
      <p:sp>
        <p:nvSpPr>
          <p:cNvPr id="308" name="Textfeld 307"/>
          <p:cNvSpPr txBox="1"/>
          <p:nvPr/>
        </p:nvSpPr>
        <p:spPr>
          <a:xfrm>
            <a:off x="360000" y="1800000"/>
            <a:ext cx="632719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Bilanz </a:t>
            </a:r>
          </a:p>
        </p:txBody>
      </p:sp>
      <p:sp>
        <p:nvSpPr>
          <p:cNvPr id="351" name="Textfeld 350"/>
          <p:cNvSpPr txBox="1"/>
          <p:nvPr/>
        </p:nvSpPr>
        <p:spPr>
          <a:xfrm>
            <a:off x="360000" y="2340000"/>
            <a:ext cx="1949490" cy="553998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Verlauf der Schätzungen</a:t>
            </a:r>
            <a:br>
              <a:rPr lang="de-DE" sz="1400" b="1" dirty="0">
                <a:solidFill>
                  <a:schemeClr val="bg1"/>
                </a:solidFill>
              </a:rPr>
            </a:br>
            <a:r>
              <a:rPr lang="de-DE" sz="1050" b="1" i="1" dirty="0">
                <a:solidFill>
                  <a:schemeClr val="bg1"/>
                </a:solidFill>
              </a:rPr>
              <a:t>(Erzeugung, Verbrauch, </a:t>
            </a:r>
            <a:br>
              <a:rPr lang="de-DE" sz="1050" b="1" i="1" dirty="0">
                <a:solidFill>
                  <a:schemeClr val="bg1"/>
                </a:solidFill>
              </a:rPr>
            </a:br>
            <a:r>
              <a:rPr lang="de-DE" sz="1050" b="1" i="1" dirty="0">
                <a:solidFill>
                  <a:schemeClr val="bg1"/>
                </a:solidFill>
              </a:rPr>
              <a:t> Export, Bestände) </a:t>
            </a:r>
          </a:p>
        </p:txBody>
      </p:sp>
      <p:sp>
        <p:nvSpPr>
          <p:cNvPr id="370" name="Abgerundetes Rechteck 369">
            <a:hlinkClick r:id="rId8" action="ppaction://hlinksldjump"/>
          </p:cNvPr>
          <p:cNvSpPr/>
          <p:nvPr/>
        </p:nvSpPr>
        <p:spPr>
          <a:xfrm>
            <a:off x="5256058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Mais-</a:t>
            </a:r>
            <a:br>
              <a:rPr lang="de-DE" sz="900" b="1" dirty="0">
                <a:solidFill>
                  <a:srgbClr val="0000FF"/>
                </a:solidFill>
              </a:rPr>
            </a:br>
            <a:r>
              <a:rPr lang="de-DE" sz="900" b="1" dirty="0" err="1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2" name="Abgerundetes Rechteck 371">
            <a:hlinkClick r:id="rId9" action="ppaction://hlinksldjump"/>
          </p:cNvPr>
          <p:cNvSpPr/>
          <p:nvPr/>
        </p:nvSpPr>
        <p:spPr>
          <a:xfrm>
            <a:off x="6012044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Gersten-</a:t>
            </a:r>
            <a:br>
              <a:rPr lang="de-DE" sz="900" b="1" dirty="0">
                <a:solidFill>
                  <a:srgbClr val="0000FF"/>
                </a:solidFill>
              </a:rPr>
            </a:br>
            <a:r>
              <a:rPr lang="de-DE" sz="900" b="1" dirty="0" err="1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3" name="Abgerundetes Rechteck 372">
            <a:hlinkClick r:id="rId10" action="ppaction://hlinksldjump"/>
          </p:cNvPr>
          <p:cNvSpPr/>
          <p:nvPr/>
        </p:nvSpPr>
        <p:spPr>
          <a:xfrm>
            <a:off x="6768030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Roggen-</a:t>
            </a:r>
            <a:br>
              <a:rPr lang="de-DE" sz="900" b="1" dirty="0">
                <a:solidFill>
                  <a:srgbClr val="0000FF"/>
                </a:solidFill>
              </a:rPr>
            </a:br>
            <a:r>
              <a:rPr lang="de-DE" sz="900" b="1" dirty="0" err="1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4" name="Abgerundetes Rechteck 373">
            <a:hlinkClick r:id="rId11" action="ppaction://hlinksldjump"/>
          </p:cNvPr>
          <p:cNvSpPr/>
          <p:nvPr/>
        </p:nvSpPr>
        <p:spPr>
          <a:xfrm>
            <a:off x="7524016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Hafer-</a:t>
            </a:r>
            <a:br>
              <a:rPr lang="de-DE" sz="900" b="1" dirty="0">
                <a:solidFill>
                  <a:srgbClr val="0000FF"/>
                </a:solidFill>
              </a:rPr>
            </a:br>
            <a:r>
              <a:rPr lang="de-DE" sz="900" b="1" dirty="0" err="1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6" name="Abgerundetes Rechteck 375">
            <a:hlinkClick r:id="rId12" action="ppaction://hlinksldjump"/>
          </p:cNvPr>
          <p:cNvSpPr/>
          <p:nvPr/>
        </p:nvSpPr>
        <p:spPr>
          <a:xfrm>
            <a:off x="8280000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 err="1">
                <a:solidFill>
                  <a:srgbClr val="0000FF"/>
                </a:solidFill>
              </a:rPr>
              <a:t>Triticale</a:t>
            </a:r>
            <a:r>
              <a:rPr lang="de-DE" sz="900" b="1" dirty="0">
                <a:solidFill>
                  <a:srgbClr val="0000FF"/>
                </a:solidFill>
              </a:rPr>
              <a:t>-</a:t>
            </a:r>
            <a:br>
              <a:rPr lang="de-DE" sz="900" b="1" dirty="0">
                <a:solidFill>
                  <a:srgbClr val="0000FF"/>
                </a:solidFill>
              </a:rPr>
            </a:br>
            <a:r>
              <a:rPr lang="de-DE" sz="900" b="1" dirty="0" err="1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7" name="Abgerundetes Rechteck 376">
            <a:hlinkClick r:id="rId13" action="ppaction://hlinksldjump"/>
          </p:cNvPr>
          <p:cNvSpPr/>
          <p:nvPr/>
        </p:nvSpPr>
        <p:spPr>
          <a:xfrm>
            <a:off x="5256058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378" name="Abgerundetes Rechteck 377">
            <a:hlinkClick r:id="rId14" action="ppaction://hlinksldjump"/>
          </p:cNvPr>
          <p:cNvSpPr/>
          <p:nvPr/>
        </p:nvSpPr>
        <p:spPr>
          <a:xfrm>
            <a:off x="6012044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380" name="Abgerundetes Rechteck 379">
            <a:hlinkClick r:id="rId15" action="ppaction://hlinksldjump"/>
          </p:cNvPr>
          <p:cNvSpPr/>
          <p:nvPr/>
        </p:nvSpPr>
        <p:spPr>
          <a:xfrm>
            <a:off x="6768030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Roggen</a:t>
            </a:r>
          </a:p>
        </p:txBody>
      </p:sp>
      <p:sp>
        <p:nvSpPr>
          <p:cNvPr id="381" name="Abgerundetes Rechteck 380">
            <a:hlinkClick r:id="rId16" action="ppaction://hlinksldjump"/>
          </p:cNvPr>
          <p:cNvSpPr/>
          <p:nvPr/>
        </p:nvSpPr>
        <p:spPr>
          <a:xfrm>
            <a:off x="7524016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Hafer</a:t>
            </a:r>
          </a:p>
        </p:txBody>
      </p:sp>
      <p:sp>
        <p:nvSpPr>
          <p:cNvPr id="382" name="Abgerundetes Rechteck 381">
            <a:hlinkClick r:id="rId17" action="ppaction://hlinksldjump"/>
          </p:cNvPr>
          <p:cNvSpPr/>
          <p:nvPr/>
        </p:nvSpPr>
        <p:spPr>
          <a:xfrm>
            <a:off x="8280000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err="1">
                <a:solidFill>
                  <a:srgbClr val="0000FF"/>
                </a:solidFill>
              </a:rPr>
              <a:t>Triticale</a:t>
            </a:r>
            <a:endParaRPr lang="de-DE" sz="900" b="1" dirty="0">
              <a:solidFill>
                <a:srgbClr val="0000FF"/>
              </a:solidFill>
            </a:endParaRPr>
          </a:p>
        </p:txBody>
      </p:sp>
      <p:pic>
        <p:nvPicPr>
          <p:cNvPr id="384" name="Grafik 38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84000" y="540000"/>
            <a:ext cx="1260000" cy="90497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39" name="Textfeld 38"/>
          <p:cNvSpPr txBox="1"/>
          <p:nvPr/>
        </p:nvSpPr>
        <p:spPr>
          <a:xfrm>
            <a:off x="36000" y="576000"/>
            <a:ext cx="2996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EU-27 (ohne UK)</a:t>
            </a:r>
          </a:p>
        </p:txBody>
      </p:sp>
      <p:sp>
        <p:nvSpPr>
          <p:cNvPr id="353" name="Textfeld 352"/>
          <p:cNvSpPr txBox="1"/>
          <p:nvPr/>
        </p:nvSpPr>
        <p:spPr>
          <a:xfrm>
            <a:off x="360000" y="3240000"/>
            <a:ext cx="1874534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Erzeugung / Verbrauch </a:t>
            </a:r>
          </a:p>
        </p:txBody>
      </p:sp>
      <p:sp>
        <p:nvSpPr>
          <p:cNvPr id="358" name="Abgerundetes Rechteck 357">
            <a:hlinkClick r:id="rId19" action="ppaction://hlinksldjump"/>
          </p:cNvPr>
          <p:cNvSpPr/>
          <p:nvPr/>
        </p:nvSpPr>
        <p:spPr>
          <a:xfrm>
            <a:off x="2520000" y="324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Getreide ges.</a:t>
            </a:r>
          </a:p>
        </p:txBody>
      </p:sp>
      <p:sp>
        <p:nvSpPr>
          <p:cNvPr id="44" name="Abgerundetes Rechteck 43">
            <a:hlinkClick r:id="rId20" action="ppaction://hlinksldjump"/>
          </p:cNvPr>
          <p:cNvSpPr/>
          <p:nvPr/>
        </p:nvSpPr>
        <p:spPr>
          <a:xfrm>
            <a:off x="4500072" y="324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50" name="Abgerundetes Rechteck 49">
            <a:hlinkClick r:id="rId21" action="ppaction://hlinksldjump"/>
          </p:cNvPr>
          <p:cNvSpPr/>
          <p:nvPr/>
        </p:nvSpPr>
        <p:spPr>
          <a:xfrm>
            <a:off x="5256058" y="324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60" name="Abgerundetes Rechteck 59">
            <a:hlinkClick r:id="rId22" action="ppaction://hlinksldjump"/>
          </p:cNvPr>
          <p:cNvSpPr/>
          <p:nvPr/>
        </p:nvSpPr>
        <p:spPr>
          <a:xfrm>
            <a:off x="6012044" y="324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357" name="Textfeld 356"/>
          <p:cNvSpPr txBox="1"/>
          <p:nvPr/>
        </p:nvSpPr>
        <p:spPr>
          <a:xfrm>
            <a:off x="360000" y="4320000"/>
            <a:ext cx="1463203" cy="43088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Endbestände  / </a:t>
            </a:r>
          </a:p>
          <a:p>
            <a:r>
              <a:rPr lang="de-DE" sz="1400" b="1" dirty="0">
                <a:solidFill>
                  <a:schemeClr val="bg1"/>
                </a:solidFill>
              </a:rPr>
              <a:t>stock-</a:t>
            </a:r>
            <a:r>
              <a:rPr lang="de-DE" sz="1400" b="1" dirty="0" err="1">
                <a:solidFill>
                  <a:schemeClr val="bg1"/>
                </a:solidFill>
              </a:rPr>
              <a:t>to</a:t>
            </a:r>
            <a:r>
              <a:rPr lang="de-DE" sz="1400" b="1" dirty="0">
                <a:solidFill>
                  <a:schemeClr val="bg1"/>
                </a:solidFill>
              </a:rPr>
              <a:t>-</a:t>
            </a:r>
            <a:r>
              <a:rPr lang="de-DE" sz="1400" b="1" dirty="0" err="1">
                <a:solidFill>
                  <a:schemeClr val="bg1"/>
                </a:solidFill>
              </a:rPr>
              <a:t>use</a:t>
            </a:r>
            <a:r>
              <a:rPr lang="de-DE" sz="1400" b="1" dirty="0">
                <a:solidFill>
                  <a:schemeClr val="bg1"/>
                </a:solidFill>
              </a:rPr>
              <a:t>-ratio</a:t>
            </a:r>
          </a:p>
        </p:txBody>
      </p:sp>
      <p:sp>
        <p:nvSpPr>
          <p:cNvPr id="362" name="Abgerundetes Rechteck 361">
            <a:hlinkClick r:id="rId23" action="ppaction://hlinksldjump"/>
          </p:cNvPr>
          <p:cNvSpPr/>
          <p:nvPr/>
        </p:nvSpPr>
        <p:spPr>
          <a:xfrm>
            <a:off x="2520000" y="432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Getreide ges.</a:t>
            </a:r>
          </a:p>
        </p:txBody>
      </p:sp>
      <p:sp>
        <p:nvSpPr>
          <p:cNvPr id="46" name="Abgerundetes Rechteck 45">
            <a:hlinkClick r:id="rId24" action="ppaction://hlinksldjump"/>
          </p:cNvPr>
          <p:cNvSpPr/>
          <p:nvPr/>
        </p:nvSpPr>
        <p:spPr>
          <a:xfrm>
            <a:off x="4500072" y="432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52" name="Abgerundetes Rechteck 51">
            <a:hlinkClick r:id="rId25" action="ppaction://hlinksldjump"/>
          </p:cNvPr>
          <p:cNvSpPr/>
          <p:nvPr/>
        </p:nvSpPr>
        <p:spPr>
          <a:xfrm>
            <a:off x="5256058" y="432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62" name="Abgerundetes Rechteck 61">
            <a:hlinkClick r:id="rId26" action="ppaction://hlinksldjump"/>
          </p:cNvPr>
          <p:cNvSpPr/>
          <p:nvPr/>
        </p:nvSpPr>
        <p:spPr>
          <a:xfrm>
            <a:off x="6012044" y="432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354" name="Textfeld 353"/>
          <p:cNvSpPr txBox="1"/>
          <p:nvPr/>
        </p:nvSpPr>
        <p:spPr>
          <a:xfrm>
            <a:off x="360000" y="4860000"/>
            <a:ext cx="1862223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Selbstversorgungsgrad </a:t>
            </a:r>
          </a:p>
        </p:txBody>
      </p:sp>
      <p:sp>
        <p:nvSpPr>
          <p:cNvPr id="360" name="Abgerundetes Rechteck 359">
            <a:hlinkClick r:id="rId27" action="ppaction://hlinksldjump"/>
          </p:cNvPr>
          <p:cNvSpPr/>
          <p:nvPr/>
        </p:nvSpPr>
        <p:spPr>
          <a:xfrm>
            <a:off x="2520000" y="486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Getreide ges.</a:t>
            </a:r>
          </a:p>
        </p:txBody>
      </p:sp>
      <p:sp>
        <p:nvSpPr>
          <p:cNvPr id="48" name="Abgerundetes Rechteck 47">
            <a:hlinkClick r:id="rId28" action="ppaction://hlinksldjump"/>
          </p:cNvPr>
          <p:cNvSpPr/>
          <p:nvPr/>
        </p:nvSpPr>
        <p:spPr>
          <a:xfrm>
            <a:off x="4500072" y="486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54" name="Abgerundetes Rechteck 53">
            <a:hlinkClick r:id="rId29" action="ppaction://hlinksldjump"/>
          </p:cNvPr>
          <p:cNvSpPr/>
          <p:nvPr/>
        </p:nvSpPr>
        <p:spPr>
          <a:xfrm>
            <a:off x="5256058" y="486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64" name="Abgerundetes Rechteck 63">
            <a:hlinkClick r:id="rId30" action="ppaction://hlinksldjump"/>
          </p:cNvPr>
          <p:cNvSpPr/>
          <p:nvPr/>
        </p:nvSpPr>
        <p:spPr>
          <a:xfrm>
            <a:off x="6012044" y="486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356" name="Textfeld 355"/>
          <p:cNvSpPr txBox="1"/>
          <p:nvPr/>
        </p:nvSpPr>
        <p:spPr>
          <a:xfrm>
            <a:off x="360000" y="3780000"/>
            <a:ext cx="1569322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Exporte &amp; Importe </a:t>
            </a:r>
          </a:p>
        </p:txBody>
      </p:sp>
      <p:sp>
        <p:nvSpPr>
          <p:cNvPr id="361" name="Abgerundetes Rechteck 360">
            <a:hlinkClick r:id="rId31" action="ppaction://hlinksldjump"/>
          </p:cNvPr>
          <p:cNvSpPr/>
          <p:nvPr/>
        </p:nvSpPr>
        <p:spPr>
          <a:xfrm>
            <a:off x="2520000" y="378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Getreide ges.</a:t>
            </a:r>
          </a:p>
        </p:txBody>
      </p:sp>
      <p:sp>
        <p:nvSpPr>
          <p:cNvPr id="45" name="Abgerundetes Rechteck 44">
            <a:hlinkClick r:id="rId32" action="ppaction://hlinksldjump"/>
          </p:cNvPr>
          <p:cNvSpPr/>
          <p:nvPr/>
        </p:nvSpPr>
        <p:spPr>
          <a:xfrm>
            <a:off x="4500072" y="378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61" name="Abgerundetes Rechteck 60">
            <a:hlinkClick r:id="rId33" action="ppaction://hlinksldjump"/>
          </p:cNvPr>
          <p:cNvSpPr/>
          <p:nvPr/>
        </p:nvSpPr>
        <p:spPr>
          <a:xfrm>
            <a:off x="6012044" y="378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70" name="Abgerundetes Rechteck 69">
            <a:hlinkClick r:id="rId34" action="ppaction://hlinksldjump"/>
          </p:cNvPr>
          <p:cNvSpPr/>
          <p:nvPr/>
        </p:nvSpPr>
        <p:spPr>
          <a:xfrm>
            <a:off x="5256058" y="378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1305785" y="6043055"/>
            <a:ext cx="598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12.  Schätzung des Jahres 2025/26</a:t>
            </a:r>
          </a:p>
        </p:txBody>
      </p:sp>
      <p:sp>
        <p:nvSpPr>
          <p:cNvPr id="57" name="Abgerundetes Rechteck 56">
            <a:hlinkClick r:id="rId35" action="ppaction://hlinksldjump"/>
          </p:cNvPr>
          <p:cNvSpPr/>
          <p:nvPr/>
        </p:nvSpPr>
        <p:spPr>
          <a:xfrm>
            <a:off x="2520000" y="540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Getreide gesamt</a:t>
            </a:r>
          </a:p>
        </p:txBody>
      </p:sp>
      <p:sp>
        <p:nvSpPr>
          <p:cNvPr id="58" name="Abgerundetes Rechteck 57">
            <a:hlinkClick r:id="rId36" action="ppaction://hlinksldjump"/>
          </p:cNvPr>
          <p:cNvSpPr/>
          <p:nvPr/>
        </p:nvSpPr>
        <p:spPr>
          <a:xfrm>
            <a:off x="4500072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63" name="Abgerundetes Rechteck 62">
            <a:hlinkClick r:id="rId37" action="ppaction://hlinksldjump"/>
          </p:cNvPr>
          <p:cNvSpPr/>
          <p:nvPr/>
        </p:nvSpPr>
        <p:spPr>
          <a:xfrm>
            <a:off x="5256058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66" name="Abgerundetes Rechteck 65">
            <a:hlinkClick r:id="rId38" action="ppaction://hlinksldjump"/>
          </p:cNvPr>
          <p:cNvSpPr/>
          <p:nvPr/>
        </p:nvSpPr>
        <p:spPr>
          <a:xfrm>
            <a:off x="6012044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67" name="Abgerundetes Rechteck 66">
            <a:hlinkClick r:id="rId39" action="ppaction://hlinksldjump"/>
          </p:cNvPr>
          <p:cNvSpPr/>
          <p:nvPr/>
        </p:nvSpPr>
        <p:spPr>
          <a:xfrm>
            <a:off x="6768030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Roggen</a:t>
            </a:r>
          </a:p>
        </p:txBody>
      </p:sp>
      <p:sp>
        <p:nvSpPr>
          <p:cNvPr id="68" name="Abgerundetes Rechteck 67">
            <a:hlinkClick r:id="rId40" action="ppaction://hlinksldjump"/>
          </p:cNvPr>
          <p:cNvSpPr/>
          <p:nvPr/>
        </p:nvSpPr>
        <p:spPr>
          <a:xfrm>
            <a:off x="7524016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Hafer</a:t>
            </a:r>
          </a:p>
        </p:txBody>
      </p:sp>
      <p:sp>
        <p:nvSpPr>
          <p:cNvPr id="69" name="Abgerundetes Rechteck 68">
            <a:hlinkClick r:id="rId41" action="ppaction://hlinksldjump"/>
          </p:cNvPr>
          <p:cNvSpPr/>
          <p:nvPr/>
        </p:nvSpPr>
        <p:spPr>
          <a:xfrm>
            <a:off x="8280000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err="1">
                <a:solidFill>
                  <a:srgbClr val="0000FF"/>
                </a:solidFill>
              </a:rPr>
              <a:t>Triticale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36000" y="5220000"/>
            <a:ext cx="432000" cy="252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>
                <a:solidFill>
                  <a:srgbClr val="FF0000"/>
                </a:solidFill>
              </a:rPr>
              <a:t>NEU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360000" y="5400000"/>
            <a:ext cx="1460382" cy="384721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Flächen &amp; Erträge</a:t>
            </a:r>
            <a:br>
              <a:rPr lang="de-DE" sz="1400" b="1" dirty="0">
                <a:solidFill>
                  <a:schemeClr val="bg1"/>
                </a:solidFill>
              </a:rPr>
            </a:br>
            <a:r>
              <a:rPr lang="de-DE" sz="1050" b="1" i="1" dirty="0">
                <a:solidFill>
                  <a:schemeClr val="bg1"/>
                </a:solidFill>
              </a:rPr>
              <a:t>(Entwicklungstrend)</a:t>
            </a:r>
          </a:p>
        </p:txBody>
      </p:sp>
      <p:sp>
        <p:nvSpPr>
          <p:cNvPr id="72" name="Abgerundetes Rechteck 71">
            <a:hlinkClick r:id="rId42" action="ppaction://hlinksldjump"/>
          </p:cNvPr>
          <p:cNvSpPr/>
          <p:nvPr/>
        </p:nvSpPr>
        <p:spPr>
          <a:xfrm>
            <a:off x="4500072" y="1259444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EU – 27       Bilanz: </a:t>
            </a:r>
            <a:r>
              <a:rPr lang="de-DE" sz="1200" b="1" dirty="0">
                <a:solidFill>
                  <a:srgbClr val="0000FF"/>
                </a:solidFill>
              </a:rPr>
              <a:t>2024/25</a:t>
            </a:r>
          </a:p>
        </p:txBody>
      </p:sp>
    </p:spTree>
    <p:extLst>
      <p:ext uri="{BB962C8B-B14F-4D97-AF65-F5344CB8AC3E}">
        <p14:creationId xmlns:p14="http://schemas.microsoft.com/office/powerpoint/2010/main" val="2106603050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914465" y="900000"/>
            <a:ext cx="5770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Weizen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Endbestände / stock-</a:t>
            </a:r>
            <a:r>
              <a:rPr lang="de-DE" sz="3200" b="1" dirty="0" err="1">
                <a:solidFill>
                  <a:srgbClr val="0000FF"/>
                </a:solidFill>
              </a:rPr>
              <a:t>to</a:t>
            </a:r>
            <a:r>
              <a:rPr lang="de-DE" sz="3200" b="1" dirty="0">
                <a:solidFill>
                  <a:srgbClr val="0000FF"/>
                </a:solidFill>
              </a:rPr>
              <a:t>-</a:t>
            </a:r>
            <a:r>
              <a:rPr lang="de-DE" sz="3200" b="1" dirty="0" err="1">
                <a:solidFill>
                  <a:srgbClr val="0000FF"/>
                </a:solidFill>
              </a:rPr>
              <a:t>use</a:t>
            </a:r>
            <a:r>
              <a:rPr lang="de-DE" sz="3200" b="1" dirty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F94C519-79D9-C9AD-73FF-F14BB724F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292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25909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93643" y="900000"/>
            <a:ext cx="40122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Weizen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77389E2-9BA6-AD8B-75B6-084743CAB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" y="2520000"/>
            <a:ext cx="9000000" cy="301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61072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38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Weizen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DA2B8FB-A6E4-E1C9-2205-8220CFE38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" y="2520000"/>
            <a:ext cx="9000000" cy="308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59707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14237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Mais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CC1F46F-4EBC-5FC0-FC50-FC3C4A47A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338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41035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2025/26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EF1546A-E1DE-96A7-A449-7D7AD71ED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37787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76436AA-6473-22D0-C71C-CA23DF3A1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55323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/>
          </a:p>
          <a:p>
            <a:r>
              <a:rPr lang="de-DE" sz="4800" b="1" dirty="0"/>
              <a:t>2023/24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98E3C80-C3F1-98E8-9207-EB39DE161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35518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77036" y="900000"/>
            <a:ext cx="40454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Mais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F5A5844-A22E-197E-6267-7EC58EDD9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34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7014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123061" y="360000"/>
            <a:ext cx="3353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Mais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Exporte &amp; Importe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8B7DF6F-D0C2-8497-534B-73329D78D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420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82200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914466" y="900000"/>
            <a:ext cx="5770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Mais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Endbestände / stock-</a:t>
            </a:r>
            <a:r>
              <a:rPr lang="de-DE" sz="3200" b="1" dirty="0" err="1">
                <a:solidFill>
                  <a:srgbClr val="0000FF"/>
                </a:solidFill>
              </a:rPr>
              <a:t>to</a:t>
            </a:r>
            <a:r>
              <a:rPr lang="de-DE" sz="3200" b="1" dirty="0">
                <a:solidFill>
                  <a:srgbClr val="0000FF"/>
                </a:solidFill>
              </a:rPr>
              <a:t>-</a:t>
            </a:r>
            <a:r>
              <a:rPr lang="de-DE" sz="3200" b="1" dirty="0" err="1">
                <a:solidFill>
                  <a:srgbClr val="0000FF"/>
                </a:solidFill>
              </a:rPr>
              <a:t>use</a:t>
            </a:r>
            <a:r>
              <a:rPr lang="de-DE" sz="3200" b="1" dirty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7F9540A-73C1-9E21-BDAD-A955A7BC2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292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9658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420000" y="900000"/>
            <a:ext cx="53485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Getreide nach Arten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4800" b="1" dirty="0">
                <a:solidFill>
                  <a:srgbClr val="FF0000"/>
                </a:solidFill>
              </a:rPr>
              <a:t>2025/26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78BFEC0-FA40-A072-375B-96BB81908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424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55433"/>
      </p:ext>
    </p:extLst>
  </p:cSld>
  <p:clrMapOvr>
    <a:masterClrMapping/>
  </p:clrMapOvr>
  <p:transition spd="slow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93643" y="900000"/>
            <a:ext cx="40122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Mais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323F689-FFF0-54C6-B961-E314BE535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" y="2520000"/>
            <a:ext cx="9000000" cy="301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17160"/>
      </p:ext>
    </p:ext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1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Mais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C9A3AFC-1AB8-0088-1873-735021C48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" y="2520000"/>
            <a:ext cx="9000000" cy="308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07630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1852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Gerste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C8821B9-3021-42C8-470D-1AB3D0DF8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338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56970"/>
      </p:ext>
    </p:extLst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2025/26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C882EA3-0AC1-5063-98BC-1DA268FF1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92903"/>
      </p:ext>
    </p:extLst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4919DCF-3BC1-7EB0-D958-805E4D94F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41593"/>
      </p:ext>
    </p:extLst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/>
          </a:p>
          <a:p>
            <a:r>
              <a:rPr lang="de-DE" sz="4800" b="1" dirty="0"/>
              <a:t>2023/24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62DFFC8-F212-62D4-B02E-78BD75D57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49503"/>
      </p:ext>
    </p:extLst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77036" y="900000"/>
            <a:ext cx="40454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Gerste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309BA90-310A-D104-3DD2-7F310E52C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34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69651"/>
      </p:ext>
    </p:extLst>
  </p:cSld>
  <p:clrMapOvr>
    <a:masterClrMapping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123062" y="360000"/>
            <a:ext cx="3353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Gerste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Exporte &amp; Importe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2E25F46-48B6-2238-1785-BEB2D9AC9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420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47503"/>
      </p:ext>
    </p:extLst>
  </p:cSld>
  <p:clrMapOvr>
    <a:masterClrMapping/>
  </p:clrMapOvr>
  <p:transition spd="slow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38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914466" y="900000"/>
            <a:ext cx="5770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Gerste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Endbestände / stock-</a:t>
            </a:r>
            <a:r>
              <a:rPr lang="de-DE" sz="3200" b="1" dirty="0" err="1">
                <a:solidFill>
                  <a:srgbClr val="0000FF"/>
                </a:solidFill>
              </a:rPr>
              <a:t>to</a:t>
            </a:r>
            <a:r>
              <a:rPr lang="de-DE" sz="3200" b="1" dirty="0">
                <a:solidFill>
                  <a:srgbClr val="0000FF"/>
                </a:solidFill>
              </a:rPr>
              <a:t>-</a:t>
            </a:r>
            <a:r>
              <a:rPr lang="de-DE" sz="3200" b="1" dirty="0" err="1">
                <a:solidFill>
                  <a:srgbClr val="0000FF"/>
                </a:solidFill>
              </a:rPr>
              <a:t>use</a:t>
            </a:r>
            <a:r>
              <a:rPr lang="de-DE" sz="3200" b="1" dirty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23EA0E2-10AF-0C85-4B66-B2FB3FD9A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292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87891"/>
      </p:ext>
    </p:extLst>
  </p:cSld>
  <p:clrMapOvr>
    <a:masterClrMapping/>
  </p:clrMapOvr>
  <p:transition spd="slow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39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93643" y="900000"/>
            <a:ext cx="40122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Gerste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66AA81C-6444-F2AC-13A4-53CCA1645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" y="2520000"/>
            <a:ext cx="9000000" cy="301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4805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420000" y="900000"/>
            <a:ext cx="53485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Getreide nach Arten</a:t>
            </a:r>
          </a:p>
          <a:p>
            <a:r>
              <a:rPr lang="de-DE" sz="4800" b="1" dirty="0">
                <a:solidFill>
                  <a:srgbClr val="0000FF"/>
                </a:solidFill>
              </a:rPr>
              <a:t>2024/25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E5462C3-8BB5-6CA9-34C7-A916EBDA5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424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306"/>
      </p:ext>
    </p:extLst>
  </p:cSld>
  <p:clrMapOvr>
    <a:masterClrMapping/>
  </p:clrMapOvr>
  <p:transition spd="slow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Gerste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75CB7C2-4EBC-20B9-3D31-CABF59C39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" y="2520000"/>
            <a:ext cx="9000000" cy="308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12258"/>
      </p:ext>
    </p:extLst>
  </p:cSld>
  <p:clrMapOvr>
    <a:masterClrMapping/>
  </p:clrMapOvr>
  <p:transition spd="slow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2071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Roggen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8D28142-05BB-D80C-F472-D36843DA6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338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35332"/>
      </p:ext>
    </p:extLst>
  </p:cSld>
  <p:clrMapOvr>
    <a:masterClrMapping/>
  </p:clrMapOvr>
  <p:transition spd="slow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2025/26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0232182-14F5-9065-F95D-A2ED12898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22745"/>
      </p:ext>
    </p:extLst>
  </p:cSld>
  <p:clrMapOvr>
    <a:masterClrMapping/>
  </p:clrMapOvr>
  <p:transition spd="slow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48022FF-22BC-D884-560D-6757B2FB2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03330"/>
      </p:ext>
    </p:extLst>
  </p:cSld>
  <p:clrMapOvr>
    <a:masterClrMapping/>
  </p:clrMapOvr>
  <p:transition spd="slow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/>
          </a:p>
          <a:p>
            <a:r>
              <a:rPr lang="de-DE" sz="4800" b="1" dirty="0"/>
              <a:t>2023/24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86127E2C-4635-88DE-34FC-F909BB95EB48}"/>
              </a:ext>
            </a:extLst>
          </p:cNvPr>
          <p:cNvGraphicFramePr>
            <a:graphicFrameLocks noGrp="1"/>
          </p:cNvGraphicFramePr>
          <p:nvPr/>
        </p:nvGraphicFramePr>
        <p:xfrm>
          <a:off x="-14736763" y="-8320088"/>
          <a:ext cx="1817096" cy="4351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020">
                  <a:extLst>
                    <a:ext uri="{9D8B030D-6E8A-4147-A177-3AD203B41FA5}">
                      <a16:colId xmlns:a16="http://schemas.microsoft.com/office/drawing/2014/main" val="2992221736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3214198973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3665160437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2457988656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860914636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821419263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403633402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4125845978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3003492663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2543143656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3784619341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037906788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4123336972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3501659955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2122290740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794024607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787728711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754140198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2926632501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3926500350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523611283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032250844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037934732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243296629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871766178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530479381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863585815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2859564950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321639252"/>
                    </a:ext>
                  </a:extLst>
                </a:gridCol>
              </a:tblGrid>
              <a:tr h="57142">
                <a:tc gridSpan="29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Verlauf der monatlichen Schätzungen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34802"/>
                  </a:ext>
                </a:extLst>
              </a:tr>
              <a:tr h="7131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EU 27 - Roggen  (2023/24)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© Werner Schmid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6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16724879"/>
                  </a:ext>
                </a:extLst>
              </a:tr>
              <a:tr h="28799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Erzeugung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Quelle: EU-Kommission, eigene Berechnungen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486917"/>
                  </a:ext>
                </a:extLst>
              </a:tr>
              <a:tr h="457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Stand: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Dez 25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983045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276259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251108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513296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983064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703632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398654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166864"/>
                  </a:ext>
                </a:extLst>
              </a:tr>
              <a:tr h="1828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Binnenverbrauch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Quelle: EU-Kommission, eigene Berechnungen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869269"/>
                  </a:ext>
                </a:extLst>
              </a:tr>
              <a:tr h="457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Stand: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Dez 25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567243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868658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444677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038100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876562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311357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701781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408247"/>
                  </a:ext>
                </a:extLst>
              </a:tr>
              <a:tr h="1828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Exporte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Quelle: EU-Kommission, eigene Berechnungen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488086"/>
                  </a:ext>
                </a:extLst>
              </a:tr>
              <a:tr h="457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Stand: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Dez 25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833943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504284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277530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258881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681199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303994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251589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922325"/>
                  </a:ext>
                </a:extLst>
              </a:tr>
              <a:tr h="1828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Importe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Quelle: EU-Kommission, eigene Berechnungen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77947"/>
                  </a:ext>
                </a:extLst>
              </a:tr>
              <a:tr h="457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Stand: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Dez 25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050375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233647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947519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639030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003767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561546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291373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18486"/>
                  </a:ext>
                </a:extLst>
              </a:tr>
              <a:tr h="1828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6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Endbestände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Quelle: EU-Kommission, eigene Berechnungen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617004"/>
                  </a:ext>
                </a:extLst>
              </a:tr>
              <a:tr h="457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Stand: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Dez 25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735217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509739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065845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841485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872839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936636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495702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549384"/>
                  </a:ext>
                </a:extLst>
              </a:tr>
              <a:tr h="1828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stock-to-use-ratio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Quelle: EU-Kommission, eigene Berechnungen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271108"/>
                  </a:ext>
                </a:extLst>
              </a:tr>
              <a:tr h="457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Stand: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Dez 25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894347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98245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80757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280920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734802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930018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609923"/>
                  </a:ext>
                </a:extLst>
              </a:tr>
              <a:tr h="1828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9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Selbstversorgungsgrad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Quelle: EU-Kommission, eigene Berechnungen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188271"/>
                  </a:ext>
                </a:extLst>
              </a:tr>
              <a:tr h="457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Stand: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Dez 25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00506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034786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594941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664599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603294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081705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Feb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Apr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Mai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Jun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Jul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Aug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Sep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Okt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Nov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Jan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Feb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Mrz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Apr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Mai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Jun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Jul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Aug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Sep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Okt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Nov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Jan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Feb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Dez.25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563522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38645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 dirty="0">
                          <a:effectLst/>
                        </a:rPr>
                        <a:t> </a:t>
                      </a:r>
                      <a:endParaRPr lang="de-DE" sz="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500286"/>
                  </a:ext>
                </a:extLst>
              </a:tr>
            </a:tbl>
          </a:graphicData>
        </a:graphic>
      </p:graphicFrame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5185593"/>
              </p:ext>
            </p:extLst>
          </p:nvPr>
        </p:nvGraphicFramePr>
        <p:xfrm>
          <a:off x="11628438" y="-623888"/>
          <a:ext cx="12252325" cy="233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00000000-0008-0000-07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367603"/>
              </p:ext>
            </p:extLst>
          </p:nvPr>
        </p:nvGraphicFramePr>
        <p:xfrm>
          <a:off x="11628438" y="1708150"/>
          <a:ext cx="12252325" cy="233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00000000-0008-0000-07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910050"/>
              </p:ext>
            </p:extLst>
          </p:nvPr>
        </p:nvGraphicFramePr>
        <p:xfrm>
          <a:off x="11628438" y="4040188"/>
          <a:ext cx="12252325" cy="233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00000000-0008-0000-07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983644"/>
              </p:ext>
            </p:extLst>
          </p:nvPr>
        </p:nvGraphicFramePr>
        <p:xfrm>
          <a:off x="11628438" y="8702675"/>
          <a:ext cx="12252325" cy="233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00000000-0008-0000-07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8545255"/>
              </p:ext>
            </p:extLst>
          </p:nvPr>
        </p:nvGraphicFramePr>
        <p:xfrm>
          <a:off x="11628438" y="11034713"/>
          <a:ext cx="12252325" cy="207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00000000-0008-0000-07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4824315"/>
              </p:ext>
            </p:extLst>
          </p:nvPr>
        </p:nvGraphicFramePr>
        <p:xfrm>
          <a:off x="11628438" y="13107988"/>
          <a:ext cx="12252325" cy="207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00000000-0008-0000-07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238156"/>
              </p:ext>
            </p:extLst>
          </p:nvPr>
        </p:nvGraphicFramePr>
        <p:xfrm>
          <a:off x="11628438" y="6370638"/>
          <a:ext cx="12252325" cy="2332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5" name="Grafik 14">
            <a:extLst>
              <a:ext uri="{FF2B5EF4-FFF2-40B4-BE49-F238E27FC236}">
                <a16:creationId xmlns:a16="http://schemas.microsoft.com/office/drawing/2014/main" id="{3FA48627-75C5-AA0E-D2DF-75C4556447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80875"/>
      </p:ext>
    </p:extLst>
  </p:cSld>
  <p:clrMapOvr>
    <a:masterClrMapping/>
  </p:clrMapOvr>
  <p:transition spd="slow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Roggen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6CCBB50-2F63-2BF0-DBB3-B9786B56B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" y="2520000"/>
            <a:ext cx="9000000" cy="308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79377"/>
      </p:ext>
    </p:extLst>
  </p:cSld>
  <p:clrMapOvr>
    <a:masterClrMapping/>
  </p:clrMapOvr>
  <p:transition spd="slow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46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1587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Hafer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090E3C1-6674-9CA5-E1A4-290BB8820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338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38871"/>
      </p:ext>
    </p:extLst>
  </p:cSld>
  <p:clrMapOvr>
    <a:masterClrMapping/>
  </p:clrMapOvr>
  <p:transition spd="slow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47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2025/26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-14316075" y="-7877175"/>
          <a:ext cx="1805477" cy="55891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721">
                  <a:extLst>
                    <a:ext uri="{9D8B030D-6E8A-4147-A177-3AD203B41FA5}">
                      <a16:colId xmlns:a16="http://schemas.microsoft.com/office/drawing/2014/main" val="70785295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71506391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03749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92644545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470938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726166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6709246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67129294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5066904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039005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685321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4992078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3792119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5988297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723266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00041478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42704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9832935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7501703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83485033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197882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28566093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515649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92281269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460250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7603500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98376647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662582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73334405"/>
                    </a:ext>
                  </a:extLst>
                </a:gridCol>
              </a:tblGrid>
              <a:tr h="58620">
                <a:tc gridSpan="29">
                  <a:txBody>
                    <a:bodyPr/>
                    <a:lstStyle/>
                    <a:p>
                      <a:pPr algn="ctr" fontAlgn="ctr"/>
                      <a:r>
                        <a:rPr lang="de-DE" sz="300" u="none" strike="noStrike">
                          <a:effectLst/>
                        </a:rPr>
                        <a:t>Verlauf der monatlichen Schätzungen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422295"/>
                  </a:ext>
                </a:extLst>
              </a:tr>
              <a:tr h="619024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400" u="none" strike="noStrike">
                          <a:effectLst/>
                        </a:rPr>
                        <a:t>EU 27 - Hafer  (2023/24)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© Werner Schmid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64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9898945"/>
                  </a:ext>
                </a:extLst>
              </a:tr>
              <a:tr h="29544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Erzeugung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0508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44800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98406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530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63138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270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9616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7320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812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Binnenverbrauch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731652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18795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4792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50028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32187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63065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4619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76339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42591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Exporte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876890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8743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11746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0321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28048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615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297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53542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925621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Importe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193569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54322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83915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97635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77112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2726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4592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8354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236416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Endbestände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81820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44455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2443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2409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674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3249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66818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32701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105403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stock-to-use-ratio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3341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5463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8130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7277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21133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1031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17054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280082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Selbstversorgungsgrad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70351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0207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09377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44200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65609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94763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2793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44227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48262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 dirty="0">
                          <a:effectLst/>
                        </a:rPr>
                        <a:t> </a:t>
                      </a:r>
                      <a:endParaRPr lang="de-DE" sz="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09669"/>
                  </a:ext>
                </a:extLst>
              </a:tr>
            </a:tbl>
          </a:graphicData>
        </a:graphic>
      </p:graphicFrame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3958403079"/>
              </p:ext>
            </p:extLst>
          </p:nvPr>
        </p:nvGraphicFramePr>
        <p:xfrm>
          <a:off x="11534775" y="-3714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446791"/>
              </p:ext>
            </p:extLst>
          </p:nvPr>
        </p:nvGraphicFramePr>
        <p:xfrm>
          <a:off x="11534775" y="18573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076820"/>
              </p:ext>
            </p:extLst>
          </p:nvPr>
        </p:nvGraphicFramePr>
        <p:xfrm>
          <a:off x="11534775" y="40862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410025"/>
              </p:ext>
            </p:extLst>
          </p:nvPr>
        </p:nvGraphicFramePr>
        <p:xfrm>
          <a:off x="11534775" y="85439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490610"/>
              </p:ext>
            </p:extLst>
          </p:nvPr>
        </p:nvGraphicFramePr>
        <p:xfrm>
          <a:off x="11534775" y="107727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736673"/>
              </p:ext>
            </p:extLst>
          </p:nvPr>
        </p:nvGraphicFramePr>
        <p:xfrm>
          <a:off x="11534775" y="127539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Diagram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3778406"/>
              </p:ext>
            </p:extLst>
          </p:nvPr>
        </p:nvGraphicFramePr>
        <p:xfrm>
          <a:off x="11534775" y="63150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Abgerundetes Rechteck 16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67A8F5C-95CB-BB6F-F49D-343264104C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65542"/>
      </p:ext>
    </p:extLst>
  </p:cSld>
  <p:clrMapOvr>
    <a:masterClrMapping/>
  </p:clrMapOvr>
  <p:transition spd="slow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48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2024/25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-14316075" y="-7877175"/>
          <a:ext cx="1805477" cy="55891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721">
                  <a:extLst>
                    <a:ext uri="{9D8B030D-6E8A-4147-A177-3AD203B41FA5}">
                      <a16:colId xmlns:a16="http://schemas.microsoft.com/office/drawing/2014/main" val="70785295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71506391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03749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92644545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470938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726166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6709246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67129294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5066904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039005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685321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4992078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3792119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5988297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723266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00041478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42704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9832935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7501703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83485033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197882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28566093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515649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92281269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460250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7603500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98376647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662582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73334405"/>
                    </a:ext>
                  </a:extLst>
                </a:gridCol>
              </a:tblGrid>
              <a:tr h="58620">
                <a:tc gridSpan="29">
                  <a:txBody>
                    <a:bodyPr/>
                    <a:lstStyle/>
                    <a:p>
                      <a:pPr algn="ctr" fontAlgn="ctr"/>
                      <a:r>
                        <a:rPr lang="de-DE" sz="300" u="none" strike="noStrike">
                          <a:effectLst/>
                        </a:rPr>
                        <a:t>Verlauf der monatlichen Schätzungen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422295"/>
                  </a:ext>
                </a:extLst>
              </a:tr>
              <a:tr h="619024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400" u="none" strike="noStrike">
                          <a:effectLst/>
                        </a:rPr>
                        <a:t>EU 27 - Hafer  (2023/24)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© Werner Schmid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64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9898945"/>
                  </a:ext>
                </a:extLst>
              </a:tr>
              <a:tr h="29544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Erzeugung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0508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44800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98406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530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63138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270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9616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7320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812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Binnenverbrauch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731652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18795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4792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50028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32187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63065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4619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76339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42591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Exporte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876890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8743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11746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0321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28048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615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297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53542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925621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Importe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193569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54322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83915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97635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77112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2726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4592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8354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236416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Endbestände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81820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44455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2443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2409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674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3249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66818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32701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105403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stock-to-use-ratio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3341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5463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8130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7277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21133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1031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17054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280082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Selbstversorgungsgrad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70351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0207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09377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44200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65609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94763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2793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44227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48262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 dirty="0">
                          <a:effectLst/>
                        </a:rPr>
                        <a:t> </a:t>
                      </a:r>
                      <a:endParaRPr lang="de-DE" sz="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09669"/>
                  </a:ext>
                </a:extLst>
              </a:tr>
            </a:tbl>
          </a:graphicData>
        </a:graphic>
      </p:graphicFrame>
      <p:graphicFrame>
        <p:nvGraphicFramePr>
          <p:cNvPr id="8" name="Diagramm 7"/>
          <p:cNvGraphicFramePr/>
          <p:nvPr/>
        </p:nvGraphicFramePr>
        <p:xfrm>
          <a:off x="11534775" y="-3714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/>
        </p:nvGraphicFramePr>
        <p:xfrm>
          <a:off x="11534775" y="18573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Diagramm 9"/>
          <p:cNvGraphicFramePr>
            <a:graphicFrameLocks/>
          </p:cNvGraphicFramePr>
          <p:nvPr/>
        </p:nvGraphicFramePr>
        <p:xfrm>
          <a:off x="11534775" y="40862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Diagramm 10"/>
          <p:cNvGraphicFramePr>
            <a:graphicFrameLocks/>
          </p:cNvGraphicFramePr>
          <p:nvPr/>
        </p:nvGraphicFramePr>
        <p:xfrm>
          <a:off x="11534775" y="85439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/>
        </p:nvGraphicFramePr>
        <p:xfrm>
          <a:off x="11534775" y="107727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Diagramm 12"/>
          <p:cNvGraphicFramePr>
            <a:graphicFrameLocks/>
          </p:cNvGraphicFramePr>
          <p:nvPr/>
        </p:nvGraphicFramePr>
        <p:xfrm>
          <a:off x="11534775" y="127539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Diagramm 13"/>
          <p:cNvGraphicFramePr>
            <a:graphicFrameLocks/>
          </p:cNvGraphicFramePr>
          <p:nvPr/>
        </p:nvGraphicFramePr>
        <p:xfrm>
          <a:off x="11534775" y="63150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Abgerundetes Rechteck 16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80B7634-242F-9EEF-3B55-2DC545FE29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04447"/>
      </p:ext>
    </p:extLst>
  </p:cSld>
  <p:clrMapOvr>
    <a:masterClrMapping/>
  </p:clrMapOvr>
  <p:transition spd="slow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49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/>
          </a:p>
          <a:p>
            <a:r>
              <a:rPr lang="de-DE" sz="4800" b="1" dirty="0"/>
              <a:t>2023/24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561B47C1-22FE-CFE4-604D-1F9804AFDBC5}"/>
              </a:ext>
            </a:extLst>
          </p:cNvPr>
          <p:cNvGraphicFramePr>
            <a:graphicFrameLocks noGrp="1"/>
          </p:cNvGraphicFramePr>
          <p:nvPr/>
        </p:nvGraphicFramePr>
        <p:xfrm>
          <a:off x="-14736763" y="-8320088"/>
          <a:ext cx="1864094" cy="5375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590">
                  <a:extLst>
                    <a:ext uri="{9D8B030D-6E8A-4147-A177-3AD203B41FA5}">
                      <a16:colId xmlns:a16="http://schemas.microsoft.com/office/drawing/2014/main" val="2513519445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4174112696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2603145500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2620385911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3645587626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1974541751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1257325810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433027146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3712285371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155922281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3237827806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1417308928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4289628440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3122838966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1051988932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1950707014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1718217618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1884241818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3608496826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4026310458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1968464009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2689960287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2686897230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4080285280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2254892503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2488535925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643067570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2764289349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1796190785"/>
                    </a:ext>
                  </a:extLst>
                </a:gridCol>
              </a:tblGrid>
              <a:tr h="58620">
                <a:tc gridSpan="29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Verlauf der monatlichen Schätzungen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281543"/>
                  </a:ext>
                </a:extLst>
              </a:tr>
              <a:tr h="61902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EU 27 - Hafer  (2023/24)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© Werner Schmid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6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346237"/>
                  </a:ext>
                </a:extLst>
              </a:tr>
              <a:tr h="2954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Erzeugung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479350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Stand: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67580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40914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67518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14873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20931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44808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67038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325006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Binnenverbrauch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812171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Stand: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99879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66498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43224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98435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21960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67341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29516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853320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Exporte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324291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Stand: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35338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4403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91180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6037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07021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88726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9781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406776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Importe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76002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Stand: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86907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03195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83542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6888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41117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19823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73385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278347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6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Endbestände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248476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Stand: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72501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41897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1458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44091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6418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51280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9005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365774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stock-to-use-ratio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933246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Stand: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40381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81796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75505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53571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9856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8332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091294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9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Selbstversorgungsgrad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334498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Stand: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34347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42778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58279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00171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87022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79460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Feb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Apr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Mai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Jun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Jul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Aug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Sep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Okt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Nov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Jan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Feb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Mrz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Apr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Mai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Jun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Jul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Aug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Sep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Okt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Nov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Jan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Feb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Dez.25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30937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12826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 dirty="0">
                          <a:effectLst/>
                        </a:rPr>
                        <a:t> </a:t>
                      </a:r>
                      <a:endParaRPr lang="de-DE" sz="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852630"/>
                  </a:ext>
                </a:extLst>
              </a:tr>
            </a:tbl>
          </a:graphicData>
        </a:graphic>
      </p:graphicFrame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9356175"/>
              </p:ext>
            </p:extLst>
          </p:nvPr>
        </p:nvGraphicFramePr>
        <p:xfrm>
          <a:off x="11628438" y="-623888"/>
          <a:ext cx="12252325" cy="233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00000000-0008-0000-07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6171209"/>
              </p:ext>
            </p:extLst>
          </p:nvPr>
        </p:nvGraphicFramePr>
        <p:xfrm>
          <a:off x="11628438" y="1708150"/>
          <a:ext cx="12252325" cy="233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00000000-0008-0000-07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0340721"/>
              </p:ext>
            </p:extLst>
          </p:nvPr>
        </p:nvGraphicFramePr>
        <p:xfrm>
          <a:off x="11628438" y="4040188"/>
          <a:ext cx="12252325" cy="233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00000000-0008-0000-07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499629"/>
              </p:ext>
            </p:extLst>
          </p:nvPr>
        </p:nvGraphicFramePr>
        <p:xfrm>
          <a:off x="11628438" y="8702675"/>
          <a:ext cx="12252325" cy="233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00000000-0008-0000-07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2830273"/>
              </p:ext>
            </p:extLst>
          </p:nvPr>
        </p:nvGraphicFramePr>
        <p:xfrm>
          <a:off x="11628438" y="11034713"/>
          <a:ext cx="12252325" cy="207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00000000-0008-0000-07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6397322"/>
              </p:ext>
            </p:extLst>
          </p:nvPr>
        </p:nvGraphicFramePr>
        <p:xfrm>
          <a:off x="11628438" y="13107988"/>
          <a:ext cx="12252325" cy="207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00000000-0008-0000-07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1334483"/>
              </p:ext>
            </p:extLst>
          </p:nvPr>
        </p:nvGraphicFramePr>
        <p:xfrm>
          <a:off x="11628438" y="6370638"/>
          <a:ext cx="12252325" cy="2332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5" name="Grafik 14">
            <a:extLst>
              <a:ext uri="{FF2B5EF4-FFF2-40B4-BE49-F238E27FC236}">
                <a16:creationId xmlns:a16="http://schemas.microsoft.com/office/drawing/2014/main" id="{14C081A3-AE59-6F93-9C2F-2653ED9F5D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33278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Getreide gesamt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37E614E-75FA-8894-0888-2D981C12C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338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67298"/>
      </p:ext>
    </p:extLst>
  </p:cSld>
  <p:clrMapOvr>
    <a:masterClrMapping/>
  </p:clrMapOvr>
  <p:transition spd="slow"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Hafer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8ADF5ED-CC7C-419B-938C-A2F09CAE6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" y="2520000"/>
            <a:ext cx="9000000" cy="308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65533"/>
      </p:ext>
    </p:extLst>
  </p:cSld>
  <p:clrMapOvr>
    <a:masterClrMapping/>
  </p:clrMapOvr>
  <p:transition spd="slow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2210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err="1">
                <a:solidFill>
                  <a:srgbClr val="0000FF"/>
                </a:solidFill>
              </a:rPr>
              <a:t>Triticale</a:t>
            </a:r>
            <a:endParaRPr lang="de-DE" sz="4800" b="1" dirty="0">
              <a:solidFill>
                <a:srgbClr val="0000FF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3CC188D-4027-195C-D8DC-1212B0117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338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16781"/>
      </p:ext>
    </p:extLst>
  </p:cSld>
  <p:clrMapOvr>
    <a:masterClrMapping/>
  </p:clrMapOvr>
  <p:transition spd="slow"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2025/26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908A47C-07F7-10C5-E1E3-9B53A0951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02923"/>
      </p:ext>
    </p:extLst>
  </p:cSld>
  <p:clrMapOvr>
    <a:masterClrMapping/>
  </p:clrMapOvr>
  <p:transition spd="slow"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82F8ACA-34C4-3186-DE63-145802D78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31735"/>
      </p:ext>
    </p:extLst>
  </p:cSld>
  <p:clrMapOvr>
    <a:masterClrMapping/>
  </p:clrMapOvr>
  <p:transition spd="slow"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/>
          </a:p>
          <a:p>
            <a:r>
              <a:rPr lang="de-DE" sz="4800" b="1" dirty="0"/>
              <a:t>2023/24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0CFC2FF-D624-8081-304B-658E3F088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85088"/>
      </p:ext>
    </p:extLst>
  </p:cSld>
  <p:clrMapOvr>
    <a:masterClrMapping/>
  </p:clrMapOvr>
  <p:transition spd="slow"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err="1">
                <a:solidFill>
                  <a:srgbClr val="0000FF"/>
                </a:solidFill>
              </a:rPr>
              <a:t>Triticale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DE2AA49-C65D-8F6E-2453-045FF01D1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" y="2520000"/>
            <a:ext cx="9000000" cy="308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19362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2025/26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00174C9-93D3-B35E-CA0F-E5ED2FCA5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87389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06EC9B5-8562-E009-982E-D949670A0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15176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4800" b="1">
                <a:solidFill>
                  <a:srgbClr val="0000FF"/>
                </a:solidFill>
              </a:defRPr>
            </a:lvl1pPr>
          </a:lstStyle>
          <a:p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2023/24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AE9EBE1-F05B-E633-9E75-6E59E7502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9413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Getreide gesamt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E1D390F-04E7-1393-2851-AAD17137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34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2000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Larissa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400" b="1" dirty="0" smtClean="0">
            <a:solidFill>
              <a:srgbClr val="FF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8211</Words>
  <Application>Microsoft Office PowerPoint</Application>
  <PresentationFormat>Bildschirmpräsentation (4:3)</PresentationFormat>
  <Paragraphs>7106</Paragraphs>
  <Slides>55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55</vt:i4>
      </vt:variant>
    </vt:vector>
  </HeadingPairs>
  <TitlesOfParts>
    <vt:vector size="59" baseType="lpstr">
      <vt:lpstr>Arial</vt:lpstr>
      <vt:lpstr>Calibri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LGL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Schmid, Werner (LEL)</dc:creator>
  <cp:lastModifiedBy>Werner Schmid</cp:lastModifiedBy>
  <cp:revision>1561</cp:revision>
  <cp:lastPrinted>2026-03-12T06:28:28Z</cp:lastPrinted>
  <dcterms:created xsi:type="dcterms:W3CDTF">2019-08-22T11:48:22Z</dcterms:created>
  <dcterms:modified xsi:type="dcterms:W3CDTF">2026-03-12T09:52:08Z</dcterms:modified>
</cp:coreProperties>
</file>