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7" r:id="rId2"/>
    <p:sldId id="256" r:id="rId3"/>
    <p:sldId id="348" r:id="rId4"/>
    <p:sldId id="386" r:id="rId5"/>
    <p:sldId id="349" r:id="rId6"/>
    <p:sldId id="394" r:id="rId7"/>
    <p:sldId id="395" r:id="rId8"/>
    <p:sldId id="350" r:id="rId9"/>
    <p:sldId id="351" r:id="rId10"/>
    <p:sldId id="353" r:id="rId11"/>
    <p:sldId id="354" r:id="rId12"/>
    <p:sldId id="352" r:id="rId13"/>
    <p:sldId id="396" r:id="rId14"/>
    <p:sldId id="355" r:id="rId15"/>
    <p:sldId id="356" r:id="rId16"/>
    <p:sldId id="397" r:id="rId17"/>
    <p:sldId id="388" r:id="rId18"/>
    <p:sldId id="368" r:id="rId19"/>
    <p:sldId id="369" r:id="rId20"/>
    <p:sldId id="370" r:id="rId21"/>
    <p:sldId id="372" r:id="rId22"/>
    <p:sldId id="398" r:id="rId23"/>
    <p:sldId id="357" r:id="rId24"/>
    <p:sldId id="358" r:id="rId25"/>
    <p:sldId id="399" r:id="rId26"/>
    <p:sldId id="389" r:id="rId27"/>
    <p:sldId id="373" r:id="rId28"/>
    <p:sldId id="385" r:id="rId29"/>
    <p:sldId id="375" r:id="rId30"/>
    <p:sldId id="377" r:id="rId31"/>
    <p:sldId id="400" r:id="rId32"/>
    <p:sldId id="359" r:id="rId33"/>
    <p:sldId id="360" r:id="rId34"/>
    <p:sldId id="401" r:id="rId35"/>
    <p:sldId id="390" r:id="rId36"/>
    <p:sldId id="378" r:id="rId37"/>
    <p:sldId id="379" r:id="rId38"/>
    <p:sldId id="380" r:id="rId39"/>
    <p:sldId id="382" r:id="rId40"/>
    <p:sldId id="402" r:id="rId41"/>
    <p:sldId id="361" r:id="rId42"/>
    <p:sldId id="362" r:id="rId43"/>
    <p:sldId id="403" r:id="rId44"/>
    <p:sldId id="391" r:id="rId45"/>
    <p:sldId id="406" r:id="rId46"/>
    <p:sldId id="363" r:id="rId47"/>
    <p:sldId id="364" r:id="rId48"/>
    <p:sldId id="404" r:id="rId49"/>
    <p:sldId id="392" r:id="rId50"/>
    <p:sldId id="407" r:id="rId51"/>
    <p:sldId id="365" r:id="rId52"/>
    <p:sldId id="366" r:id="rId53"/>
    <p:sldId id="405" r:id="rId54"/>
    <p:sldId id="393" r:id="rId55"/>
    <p:sldId id="408" r:id="rId5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ED9FFF"/>
    <a:srgbClr val="FFCD9B"/>
    <a:srgbClr val="FFFF99"/>
    <a:srgbClr val="00FF00"/>
    <a:srgbClr val="FFBEFF"/>
    <a:srgbClr val="FFC1FF"/>
    <a:srgbClr val="FF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6395" autoAdjust="0"/>
  </p:normalViewPr>
  <p:slideViewPr>
    <p:cSldViewPr>
      <p:cViewPr varScale="1">
        <p:scale>
          <a:sx n="87" d="100"/>
          <a:sy n="87" d="100"/>
        </p:scale>
        <p:origin x="518" y="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53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29.05.2025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6" rIns="91553" bIns="4577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553" tIns="45776" rIns="91553" bIns="4577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" y="9428586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53" y="9428586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7164000" y="0"/>
            <a:ext cx="1204423" cy="282573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 Angaben ohne Gewähr</a:t>
            </a:r>
          </a:p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© Werner Schmid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796640" y="69269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>
                <a:solidFill>
                  <a:schemeClr val="tx1"/>
                </a:solidFill>
              </a:rPr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800" b="1" dirty="0">
                <a:solidFill>
                  <a:schemeClr val="bg1"/>
                </a:solidFill>
              </a:rPr>
              <a:t>EU-27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MAI2025</a:t>
            </a:r>
            <a:br>
              <a:rPr lang="de-DE" sz="1600" b="0" dirty="0">
                <a:solidFill>
                  <a:schemeClr val="bg1"/>
                </a:solidFill>
              </a:rPr>
            </a:b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2476" y="0"/>
            <a:ext cx="1503693" cy="108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rner.schmid@lel.bwl.de" TargetMode="External"/><Relationship Id="rId2" Type="http://schemas.openxmlformats.org/officeDocument/2006/relationships/hyperlink" Target="mailto:poststelle@lel.bwl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4.xml"/><Relationship Id="rId18" Type="http://schemas.openxmlformats.org/officeDocument/2006/relationships/image" Target="../media/image2.png"/><Relationship Id="rId26" Type="http://schemas.openxmlformats.org/officeDocument/2006/relationships/slide" Target="slide38.xml"/><Relationship Id="rId39" Type="http://schemas.openxmlformats.org/officeDocument/2006/relationships/slide" Target="slide45.xml"/><Relationship Id="rId21" Type="http://schemas.openxmlformats.org/officeDocument/2006/relationships/slide" Target="slide27.xml"/><Relationship Id="rId34" Type="http://schemas.openxmlformats.org/officeDocument/2006/relationships/slide" Target="slide28.xml"/><Relationship Id="rId42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slide" Target="slide47.xml"/><Relationship Id="rId20" Type="http://schemas.openxmlformats.org/officeDocument/2006/relationships/slide" Target="slide18.xml"/><Relationship Id="rId29" Type="http://schemas.openxmlformats.org/officeDocument/2006/relationships/slide" Target="slide30.xml"/><Relationship Id="rId41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46.xml"/><Relationship Id="rId24" Type="http://schemas.openxmlformats.org/officeDocument/2006/relationships/slide" Target="slide20.xml"/><Relationship Id="rId32" Type="http://schemas.openxmlformats.org/officeDocument/2006/relationships/slide" Target="slide19.xml"/><Relationship Id="rId37" Type="http://schemas.openxmlformats.org/officeDocument/2006/relationships/slide" Target="slide31.xml"/><Relationship Id="rId40" Type="http://schemas.openxmlformats.org/officeDocument/2006/relationships/slide" Target="slide50.xml"/><Relationship Id="rId5" Type="http://schemas.openxmlformats.org/officeDocument/2006/relationships/slide" Target="slide14.xml"/><Relationship Id="rId15" Type="http://schemas.openxmlformats.org/officeDocument/2006/relationships/slide" Target="slide42.xml"/><Relationship Id="rId23" Type="http://schemas.openxmlformats.org/officeDocument/2006/relationships/slide" Target="slide11.xml"/><Relationship Id="rId28" Type="http://schemas.openxmlformats.org/officeDocument/2006/relationships/slide" Target="slide21.xml"/><Relationship Id="rId36" Type="http://schemas.openxmlformats.org/officeDocument/2006/relationships/slide" Target="slide22.xml"/><Relationship Id="rId10" Type="http://schemas.openxmlformats.org/officeDocument/2006/relationships/slide" Target="slide41.xml"/><Relationship Id="rId19" Type="http://schemas.openxmlformats.org/officeDocument/2006/relationships/slide" Target="slide9.xml"/><Relationship Id="rId31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32.xml"/><Relationship Id="rId14" Type="http://schemas.openxmlformats.org/officeDocument/2006/relationships/slide" Target="slide33.xml"/><Relationship Id="rId22" Type="http://schemas.openxmlformats.org/officeDocument/2006/relationships/slide" Target="slide36.xml"/><Relationship Id="rId27" Type="http://schemas.openxmlformats.org/officeDocument/2006/relationships/slide" Target="slide12.xml"/><Relationship Id="rId30" Type="http://schemas.openxmlformats.org/officeDocument/2006/relationships/slide" Target="slide39.xml"/><Relationship Id="rId35" Type="http://schemas.openxmlformats.org/officeDocument/2006/relationships/slide" Target="slide13.xml"/><Relationship Id="rId8" Type="http://schemas.openxmlformats.org/officeDocument/2006/relationships/slide" Target="slide23.xml"/><Relationship Id="rId3" Type="http://schemas.openxmlformats.org/officeDocument/2006/relationships/slide" Target="slide6.xml"/><Relationship Id="rId12" Type="http://schemas.openxmlformats.org/officeDocument/2006/relationships/slide" Target="slide51.xml"/><Relationship Id="rId17" Type="http://schemas.openxmlformats.org/officeDocument/2006/relationships/slide" Target="slide52.xml"/><Relationship Id="rId25" Type="http://schemas.openxmlformats.org/officeDocument/2006/relationships/slide" Target="slide29.xml"/><Relationship Id="rId33" Type="http://schemas.openxmlformats.org/officeDocument/2006/relationships/slide" Target="slide37.xml"/><Relationship Id="rId38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49.emf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image" Target="../media/image50.emf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420000" y="540000"/>
            <a:ext cx="3879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EU - Getreidebilanzen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60000" y="108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532153"/>
            <a:ext cx="6916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r>
              <a:rPr lang="de-DE" sz="1200" dirty="0"/>
              <a:t>Die 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EU-Kommission </a:t>
            </a:r>
            <a:br>
              <a:rPr lang="de-DE" sz="1200" dirty="0"/>
            </a:br>
            <a:r>
              <a:rPr lang="de-DE" sz="1000" dirty="0"/>
              <a:t>(https://ec.europa.eu/info/food-farming-fisheries/farming/facts-and-figures/markets/overviews/balance-sheets-sector_en)</a:t>
            </a:r>
            <a:br>
              <a:rPr lang="de-DE" sz="1000" dirty="0"/>
            </a:br>
            <a:r>
              <a:rPr lang="de-DE" sz="1200" dirty="0"/>
              <a:t>Grafik/Tabelle:   Werner Schmid, LEL Schwäbisch Gmünd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60000" y="4507526"/>
            <a:ext cx="429188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2"/>
              </a:rPr>
              <a:t>poststelle@lel.bwl.de</a:t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r>
              <a:rPr lang="de-DE" sz="1200" dirty="0"/>
              <a:t>bei 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3"/>
              </a:rPr>
              <a:t>werner.schmid@lel.bwl.de</a:t>
            </a:r>
            <a:br>
              <a:rPr lang="de-DE" sz="1200" dirty="0"/>
            </a:br>
            <a:r>
              <a:rPr lang="de-DE" sz="1200" dirty="0"/>
              <a:t>Tel. 07171 / 917 207</a:t>
            </a:r>
          </a:p>
        </p:txBody>
      </p:sp>
      <p:sp>
        <p:nvSpPr>
          <p:cNvPr id="8" name="Ellipse 7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99998" y="36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 &amp; Import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686BA3-3352-3CD3-B0D8-CB9432B0F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365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58357" y="900000"/>
            <a:ext cx="5882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</a:t>
            </a:r>
            <a:r>
              <a:rPr lang="de-DE" sz="3200" dirty="0">
                <a:solidFill>
                  <a:srgbClr val="0000FF"/>
                </a:solidFill>
              </a:rPr>
              <a:t>/</a:t>
            </a:r>
            <a:r>
              <a:rPr lang="de-DE" sz="3200" b="1" dirty="0">
                <a:solidFill>
                  <a:srgbClr val="0000FF"/>
                </a:solidFill>
              </a:rPr>
              <a:t>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C68DEF-F494-A3FF-A8E7-687626BF1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4017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6681BA-5FC7-B2CF-E23E-B2B3EFAD0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406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F6943F-660E-2A19-7D0B-221C40342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489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5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50821C-1764-2C82-B969-1BC577A00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501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BE5D59-ED3B-E165-94B0-60912E1A6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11144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EA8218-5EEB-9C4A-9A53-C0B0A0B85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6993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DA15724-5933-4451-53F1-7C88F873B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247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A84169C-20AB-7D16-0031-BEFA6CB14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028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A517C8-4145-8D53-9A6A-DD3BB300D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036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692696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360000" y="126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 </a:t>
            </a:r>
          </a:p>
        </p:txBody>
      </p:sp>
      <p:sp>
        <p:nvSpPr>
          <p:cNvPr id="109" name="Abgerundetes Rechteck 108">
            <a:hlinkClick r:id="rId3" action="ppaction://hlinksldjump"/>
          </p:cNvPr>
          <p:cNvSpPr/>
          <p:nvPr/>
        </p:nvSpPr>
        <p:spPr>
          <a:xfrm>
            <a:off x="2520000" y="23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Getreide gesamt</a:t>
            </a:r>
          </a:p>
        </p:txBody>
      </p:sp>
      <p:sp>
        <p:nvSpPr>
          <p:cNvPr id="153" name="Abgerundetes Rechteck 152">
            <a:hlinkClick r:id="rId4" action="ppaction://hlinksldjump"/>
          </p:cNvPr>
          <p:cNvSpPr/>
          <p:nvPr/>
        </p:nvSpPr>
        <p:spPr>
          <a:xfrm>
            <a:off x="4500072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79" name="Abgerundetes Rechteck 178">
            <a:hlinkClick r:id="rId5" action="ppaction://hlinksldjump"/>
          </p:cNvPr>
          <p:cNvSpPr/>
          <p:nvPr/>
        </p:nvSpPr>
        <p:spPr>
          <a:xfrm>
            <a:off x="4500072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de-DE" sz="2800" b="1" dirty="0">
                <a:solidFill>
                  <a:schemeClr val="bg1">
                    <a:lumMod val="65000"/>
                  </a:schemeClr>
                </a:solidFill>
              </a:rPr>
              <a:t>EU-27-Getreidebilanzen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(Stand: 28.05.2025)</a:t>
            </a:r>
          </a:p>
        </p:txBody>
      </p:sp>
      <p:sp>
        <p:nvSpPr>
          <p:cNvPr id="282" name="Textfeld 281"/>
          <p:cNvSpPr txBox="1"/>
          <p:nvPr/>
        </p:nvSpPr>
        <p:spPr>
          <a:xfrm>
            <a:off x="1260000" y="1260000"/>
            <a:ext cx="115473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nach Getreidearten</a:t>
            </a:r>
          </a:p>
        </p:txBody>
      </p:sp>
      <p:sp>
        <p:nvSpPr>
          <p:cNvPr id="294" name="Abgerundetes Rechteck 293">
            <a:hlinkClick r:id="rId6" action="ppaction://hlinksldjump"/>
          </p:cNvPr>
          <p:cNvSpPr/>
          <p:nvPr/>
        </p:nvSpPr>
        <p:spPr>
          <a:xfrm>
            <a:off x="2520000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306" name="Abgerundetes Rechteck 305">
            <a:hlinkClick r:id="rId7" action="ppaction://hlinksldjump"/>
          </p:cNvPr>
          <p:cNvSpPr/>
          <p:nvPr/>
        </p:nvSpPr>
        <p:spPr>
          <a:xfrm>
            <a:off x="2520000" y="18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Getreidebilanz  ges.</a:t>
            </a:r>
          </a:p>
        </p:txBody>
      </p:sp>
      <p:sp>
        <p:nvSpPr>
          <p:cNvPr id="307" name="Textfeld 306"/>
          <p:cNvSpPr txBox="1"/>
          <p:nvPr/>
        </p:nvSpPr>
        <p:spPr>
          <a:xfrm>
            <a:off x="1260000" y="1800000"/>
            <a:ext cx="7411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nach Jahren</a:t>
            </a:r>
          </a:p>
        </p:txBody>
      </p:sp>
      <p:sp>
        <p:nvSpPr>
          <p:cNvPr id="308" name="Textfeld 307"/>
          <p:cNvSpPr txBox="1"/>
          <p:nvPr/>
        </p:nvSpPr>
        <p:spPr>
          <a:xfrm>
            <a:off x="360000" y="180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 </a:t>
            </a:r>
          </a:p>
        </p:txBody>
      </p:sp>
      <p:sp>
        <p:nvSpPr>
          <p:cNvPr id="351" name="Textfeld 350"/>
          <p:cNvSpPr txBox="1"/>
          <p:nvPr/>
        </p:nvSpPr>
        <p:spPr>
          <a:xfrm>
            <a:off x="360000" y="2340000"/>
            <a:ext cx="1949490" cy="553998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Verlauf der Schätzungen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(Erzeugung, Verbrauch, </a:t>
            </a:r>
            <a:br>
              <a:rPr lang="de-DE" sz="1050" b="1" i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 Export, Bestände) </a:t>
            </a:r>
          </a:p>
        </p:txBody>
      </p:sp>
      <p:sp>
        <p:nvSpPr>
          <p:cNvPr id="370" name="Abgerundetes Rechteck 369">
            <a:hlinkClick r:id="rId8" action="ppaction://hlinksldjump"/>
          </p:cNvPr>
          <p:cNvSpPr/>
          <p:nvPr/>
        </p:nvSpPr>
        <p:spPr>
          <a:xfrm>
            <a:off x="5256058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2" name="Abgerundetes Rechteck 371">
            <a:hlinkClick r:id="rId9" action="ppaction://hlinksldjump"/>
          </p:cNvPr>
          <p:cNvSpPr/>
          <p:nvPr/>
        </p:nvSpPr>
        <p:spPr>
          <a:xfrm>
            <a:off x="6012044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3" name="Abgerundetes Rechteck 372">
            <a:hlinkClick r:id="rId10" action="ppaction://hlinksldjump"/>
          </p:cNvPr>
          <p:cNvSpPr/>
          <p:nvPr/>
        </p:nvSpPr>
        <p:spPr>
          <a:xfrm>
            <a:off x="676803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11" action="ppaction://hlinksldjump"/>
          </p:cNvPr>
          <p:cNvSpPr/>
          <p:nvPr/>
        </p:nvSpPr>
        <p:spPr>
          <a:xfrm>
            <a:off x="7524016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12" action="ppaction://hlinksldjump"/>
          </p:cNvPr>
          <p:cNvSpPr/>
          <p:nvPr/>
        </p:nvSpPr>
        <p:spPr>
          <a:xfrm>
            <a:off x="828000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r>
              <a:rPr lang="de-DE" sz="900" b="1" dirty="0">
                <a:solidFill>
                  <a:srgbClr val="0000FF"/>
                </a:solidFill>
              </a:rPr>
              <a:t>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13" action="ppaction://hlinksldjump"/>
          </p:cNvPr>
          <p:cNvSpPr/>
          <p:nvPr/>
        </p:nvSpPr>
        <p:spPr>
          <a:xfrm>
            <a:off x="5256058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378" name="Abgerundetes Rechteck 377">
            <a:hlinkClick r:id="rId14" action="ppaction://hlinksldjump"/>
          </p:cNvPr>
          <p:cNvSpPr/>
          <p:nvPr/>
        </p:nvSpPr>
        <p:spPr>
          <a:xfrm>
            <a:off x="6012044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80" name="Abgerundetes Rechteck 379">
            <a:hlinkClick r:id="rId15" action="ppaction://hlinksldjump"/>
          </p:cNvPr>
          <p:cNvSpPr/>
          <p:nvPr/>
        </p:nvSpPr>
        <p:spPr>
          <a:xfrm>
            <a:off x="676803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</a:t>
            </a:r>
          </a:p>
        </p:txBody>
      </p:sp>
      <p:sp>
        <p:nvSpPr>
          <p:cNvPr id="381" name="Abgerundetes Rechteck 380">
            <a:hlinkClick r:id="rId16" action="ppaction://hlinksldjump"/>
          </p:cNvPr>
          <p:cNvSpPr/>
          <p:nvPr/>
        </p:nvSpPr>
        <p:spPr>
          <a:xfrm>
            <a:off x="7524016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</a:t>
            </a:r>
          </a:p>
        </p:txBody>
      </p:sp>
      <p:sp>
        <p:nvSpPr>
          <p:cNvPr id="382" name="Abgerundetes Rechteck 381">
            <a:hlinkClick r:id="rId17" action="ppaction://hlinksldjump"/>
          </p:cNvPr>
          <p:cNvSpPr/>
          <p:nvPr/>
        </p:nvSpPr>
        <p:spPr>
          <a:xfrm>
            <a:off x="828000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pic>
        <p:nvPicPr>
          <p:cNvPr id="384" name="Grafik 3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4000" y="540000"/>
            <a:ext cx="1260000" cy="9049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9" name="Textfeld 38"/>
          <p:cNvSpPr txBox="1"/>
          <p:nvPr/>
        </p:nvSpPr>
        <p:spPr>
          <a:xfrm>
            <a:off x="36000" y="576000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EU-27 (ohne UK)</a:t>
            </a:r>
          </a:p>
        </p:txBody>
      </p:sp>
      <p:sp>
        <p:nvSpPr>
          <p:cNvPr id="353" name="Textfeld 352"/>
          <p:cNvSpPr txBox="1"/>
          <p:nvPr/>
        </p:nvSpPr>
        <p:spPr>
          <a:xfrm>
            <a:off x="360000" y="3240000"/>
            <a:ext cx="1874534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Erzeugung / Verbrauch </a:t>
            </a:r>
          </a:p>
        </p:txBody>
      </p:sp>
      <p:sp>
        <p:nvSpPr>
          <p:cNvPr id="358" name="Abgerundetes Rechteck 357">
            <a:hlinkClick r:id="rId19" action="ppaction://hlinksldjump"/>
          </p:cNvPr>
          <p:cNvSpPr/>
          <p:nvPr/>
        </p:nvSpPr>
        <p:spPr>
          <a:xfrm>
            <a:off x="2520000" y="32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4" name="Abgerundetes Rechteck 43">
            <a:hlinkClick r:id="rId20" action="ppaction://hlinksldjump"/>
          </p:cNvPr>
          <p:cNvSpPr/>
          <p:nvPr/>
        </p:nvSpPr>
        <p:spPr>
          <a:xfrm>
            <a:off x="4500072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0" name="Abgerundetes Rechteck 49">
            <a:hlinkClick r:id="rId21" action="ppaction://hlinksldjump"/>
          </p:cNvPr>
          <p:cNvSpPr/>
          <p:nvPr/>
        </p:nvSpPr>
        <p:spPr>
          <a:xfrm>
            <a:off x="5256058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0" name="Abgerundetes Rechteck 59">
            <a:hlinkClick r:id="rId22" action="ppaction://hlinksldjump"/>
          </p:cNvPr>
          <p:cNvSpPr/>
          <p:nvPr/>
        </p:nvSpPr>
        <p:spPr>
          <a:xfrm>
            <a:off x="6012044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7" name="Textfeld 356"/>
          <p:cNvSpPr txBox="1"/>
          <p:nvPr/>
        </p:nvSpPr>
        <p:spPr>
          <a:xfrm>
            <a:off x="360000" y="4320000"/>
            <a:ext cx="1463203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Endbestände  / 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stock-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-</a:t>
            </a:r>
            <a:r>
              <a:rPr lang="de-DE" sz="1400" b="1" dirty="0" err="1">
                <a:solidFill>
                  <a:schemeClr val="bg1"/>
                </a:solidFill>
              </a:rPr>
              <a:t>use</a:t>
            </a:r>
            <a:r>
              <a:rPr lang="de-DE" sz="1400" b="1" dirty="0">
                <a:solidFill>
                  <a:schemeClr val="bg1"/>
                </a:solidFill>
              </a:rPr>
              <a:t>-ratio</a:t>
            </a:r>
          </a:p>
        </p:txBody>
      </p:sp>
      <p:sp>
        <p:nvSpPr>
          <p:cNvPr id="362" name="Abgerundetes Rechteck 361">
            <a:hlinkClick r:id="rId23" action="ppaction://hlinksldjump"/>
          </p:cNvPr>
          <p:cNvSpPr/>
          <p:nvPr/>
        </p:nvSpPr>
        <p:spPr>
          <a:xfrm>
            <a:off x="2520000" y="432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6" name="Abgerundetes Rechteck 45">
            <a:hlinkClick r:id="rId24" action="ppaction://hlinksldjump"/>
          </p:cNvPr>
          <p:cNvSpPr/>
          <p:nvPr/>
        </p:nvSpPr>
        <p:spPr>
          <a:xfrm>
            <a:off x="4500072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2" name="Abgerundetes Rechteck 51">
            <a:hlinkClick r:id="rId25" action="ppaction://hlinksldjump"/>
          </p:cNvPr>
          <p:cNvSpPr/>
          <p:nvPr/>
        </p:nvSpPr>
        <p:spPr>
          <a:xfrm>
            <a:off x="5256058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2" name="Abgerundetes Rechteck 61">
            <a:hlinkClick r:id="rId26" action="ppaction://hlinksldjump"/>
          </p:cNvPr>
          <p:cNvSpPr/>
          <p:nvPr/>
        </p:nvSpPr>
        <p:spPr>
          <a:xfrm>
            <a:off x="6012044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4" name="Textfeld 353"/>
          <p:cNvSpPr txBox="1"/>
          <p:nvPr/>
        </p:nvSpPr>
        <p:spPr>
          <a:xfrm>
            <a:off x="360000" y="4860000"/>
            <a:ext cx="1862223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Selbstversorgungsgrad </a:t>
            </a:r>
          </a:p>
        </p:txBody>
      </p:sp>
      <p:sp>
        <p:nvSpPr>
          <p:cNvPr id="360" name="Abgerundetes Rechteck 359">
            <a:hlinkClick r:id="rId27" action="ppaction://hlinksldjump"/>
          </p:cNvPr>
          <p:cNvSpPr/>
          <p:nvPr/>
        </p:nvSpPr>
        <p:spPr>
          <a:xfrm>
            <a:off x="2520000" y="486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8" name="Abgerundetes Rechteck 47">
            <a:hlinkClick r:id="rId28" action="ppaction://hlinksldjump"/>
          </p:cNvPr>
          <p:cNvSpPr/>
          <p:nvPr/>
        </p:nvSpPr>
        <p:spPr>
          <a:xfrm>
            <a:off x="4500072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4" name="Abgerundetes Rechteck 53">
            <a:hlinkClick r:id="rId29" action="ppaction://hlinksldjump"/>
          </p:cNvPr>
          <p:cNvSpPr/>
          <p:nvPr/>
        </p:nvSpPr>
        <p:spPr>
          <a:xfrm>
            <a:off x="5256058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4" name="Abgerundetes Rechteck 63">
            <a:hlinkClick r:id="rId30" action="ppaction://hlinksldjump"/>
          </p:cNvPr>
          <p:cNvSpPr/>
          <p:nvPr/>
        </p:nvSpPr>
        <p:spPr>
          <a:xfrm>
            <a:off x="6012044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6" name="Textfeld 355"/>
          <p:cNvSpPr txBox="1"/>
          <p:nvPr/>
        </p:nvSpPr>
        <p:spPr>
          <a:xfrm>
            <a:off x="360000" y="3780000"/>
            <a:ext cx="1569322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Exporte &amp; Importe </a:t>
            </a:r>
          </a:p>
        </p:txBody>
      </p:sp>
      <p:sp>
        <p:nvSpPr>
          <p:cNvPr id="361" name="Abgerundetes Rechteck 360">
            <a:hlinkClick r:id="rId31" action="ppaction://hlinksldjump"/>
          </p:cNvPr>
          <p:cNvSpPr/>
          <p:nvPr/>
        </p:nvSpPr>
        <p:spPr>
          <a:xfrm>
            <a:off x="2520000" y="378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5" name="Abgerundetes Rechteck 44">
            <a:hlinkClick r:id="rId32" action="ppaction://hlinksldjump"/>
          </p:cNvPr>
          <p:cNvSpPr/>
          <p:nvPr/>
        </p:nvSpPr>
        <p:spPr>
          <a:xfrm>
            <a:off x="4500072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1" name="Abgerundetes Rechteck 60">
            <a:hlinkClick r:id="rId33" action="ppaction://hlinksldjump"/>
          </p:cNvPr>
          <p:cNvSpPr/>
          <p:nvPr/>
        </p:nvSpPr>
        <p:spPr>
          <a:xfrm>
            <a:off x="6012044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70" name="Abgerundetes Rechteck 69">
            <a:hlinkClick r:id="rId34" action="ppaction://hlinksldjump"/>
          </p:cNvPr>
          <p:cNvSpPr/>
          <p:nvPr/>
        </p:nvSpPr>
        <p:spPr>
          <a:xfrm>
            <a:off x="5256058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1305785" y="6043055"/>
            <a:ext cx="598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3.  Schätzung des Jahres 2025/26</a:t>
            </a:r>
          </a:p>
        </p:txBody>
      </p:sp>
      <p:sp>
        <p:nvSpPr>
          <p:cNvPr id="57" name="Abgerundetes Rechteck 56">
            <a:hlinkClick r:id="rId35" action="ppaction://hlinksldjump"/>
          </p:cNvPr>
          <p:cNvSpPr/>
          <p:nvPr/>
        </p:nvSpPr>
        <p:spPr>
          <a:xfrm>
            <a:off x="2520000" y="54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gesamt</a:t>
            </a:r>
          </a:p>
        </p:txBody>
      </p:sp>
      <p:sp>
        <p:nvSpPr>
          <p:cNvPr id="58" name="Abgerundetes Rechteck 57">
            <a:hlinkClick r:id="rId36" action="ppaction://hlinksldjump"/>
          </p:cNvPr>
          <p:cNvSpPr/>
          <p:nvPr/>
        </p:nvSpPr>
        <p:spPr>
          <a:xfrm>
            <a:off x="4500072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3" name="Abgerundetes Rechteck 62">
            <a:hlinkClick r:id="rId37" action="ppaction://hlinksldjump"/>
          </p:cNvPr>
          <p:cNvSpPr/>
          <p:nvPr/>
        </p:nvSpPr>
        <p:spPr>
          <a:xfrm>
            <a:off x="5256058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6" name="Abgerundetes Rechteck 65">
            <a:hlinkClick r:id="rId38" action="ppaction://hlinksldjump"/>
          </p:cNvPr>
          <p:cNvSpPr/>
          <p:nvPr/>
        </p:nvSpPr>
        <p:spPr>
          <a:xfrm>
            <a:off x="6012044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67" name="Abgerundetes Rechteck 66">
            <a:hlinkClick r:id="rId39" action="ppaction://hlinksldjump"/>
          </p:cNvPr>
          <p:cNvSpPr/>
          <p:nvPr/>
        </p:nvSpPr>
        <p:spPr>
          <a:xfrm>
            <a:off x="676803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</a:t>
            </a:r>
          </a:p>
        </p:txBody>
      </p:sp>
      <p:sp>
        <p:nvSpPr>
          <p:cNvPr id="68" name="Abgerundetes Rechteck 67">
            <a:hlinkClick r:id="rId40" action="ppaction://hlinksldjump"/>
          </p:cNvPr>
          <p:cNvSpPr/>
          <p:nvPr/>
        </p:nvSpPr>
        <p:spPr>
          <a:xfrm>
            <a:off x="7524016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</a:t>
            </a:r>
          </a:p>
        </p:txBody>
      </p:sp>
      <p:sp>
        <p:nvSpPr>
          <p:cNvPr id="69" name="Abgerundetes Rechteck 68">
            <a:hlinkClick r:id="rId41" action="ppaction://hlinksldjump"/>
          </p:cNvPr>
          <p:cNvSpPr/>
          <p:nvPr/>
        </p:nvSpPr>
        <p:spPr>
          <a:xfrm>
            <a:off x="828000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6000" y="5220000"/>
            <a:ext cx="43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rgbClr val="FF0000"/>
                </a:solidFill>
              </a:rPr>
              <a:t>NEU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360000" y="5400000"/>
            <a:ext cx="1460382" cy="384721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Flächen &amp; Erträge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(Entwicklungstrend)</a:t>
            </a:r>
          </a:p>
        </p:txBody>
      </p:sp>
      <p:sp>
        <p:nvSpPr>
          <p:cNvPr id="72" name="Abgerundetes Rechteck 71">
            <a:hlinkClick r:id="rId42" action="ppaction://hlinksldjump"/>
          </p:cNvPr>
          <p:cNvSpPr/>
          <p:nvPr/>
        </p:nvSpPr>
        <p:spPr>
          <a:xfrm>
            <a:off x="4500072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>
                <a:solidFill>
                  <a:srgbClr val="0000FF"/>
                </a:solidFill>
              </a:rPr>
              <a:t>2024/25</a:t>
            </a: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5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ED3C558-EC3D-5C35-C7EA-D356073F0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590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E0B3FCA-1195-6F1C-40A0-98262C0E1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1072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38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A073806-3E05-F071-021E-B8120A115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1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5970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4D7B1B3-9DB5-2145-D6B1-B48D20858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4103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A19CF-9E08-2460-498E-9B8DA8B27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778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5E9A66D-CA63-FF69-1968-56B38073F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5323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D7B870-3E1A-A041-B556-837A2888C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5518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CC7959-6267-62A9-5CF3-FA1EF9BC6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7014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420187B-487D-5BB5-3850-BE6AC105C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2200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D6E8F8-ECB4-EEEA-0353-D1E581103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65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nach Arten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4800" b="1" dirty="0">
                <a:solidFill>
                  <a:srgbClr val="FF0000"/>
                </a:solidFill>
              </a:rPr>
              <a:t>2025/26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330381-B4F9-D2CE-D1A0-D7D40A0D1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D24FF03-C07C-F044-F4A8-86A37994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7160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1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2FD9D60-BED3-86CC-45D0-206A7FD71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1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7630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8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4A2DAD-8271-8610-D2DF-531525E4D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6970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573ED6-EE74-DB0C-6EDC-98D147CE6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2903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D4DCDE-A4D8-955D-0FC2-E5D6BECDB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1593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51E76B-04CA-11BD-F5D4-633879266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9503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2CBAAF0-E60F-166A-5340-E3CEC6770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9651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2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FA1EE1-2191-6D2B-86E2-4E88DED8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7503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15F105E-D4DC-1D2E-2B19-D07808104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7891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CEB5593-8A81-5F35-6638-7BD3C8721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480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nach Arten</a:t>
            </a: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6BE039-D668-E88C-C4C5-455C2AB2B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06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D144B2D-BE26-7AA8-CAF8-B2FB4D38A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1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2258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71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Roggen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C23DDC-58EE-B2FC-6B60-7C0EE7670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5332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6EE819-D756-35E4-B38B-5C1655045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2745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10423E-CD74-CD91-B52E-1A7C195F2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3330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78B54C-1270-5E72-D682-C3585A29E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0875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Roggen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D25A7D1-2FB2-5BA2-7901-4FC488569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1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9377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587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Hafer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BA07CF-007D-FD98-9E99-9DF308E3C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8871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958403079"/>
              </p:ext>
            </p:extLst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446791"/>
              </p:ext>
            </p:extLst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76820"/>
              </p:ext>
            </p:extLst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10025"/>
              </p:ext>
            </p:extLst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90610"/>
              </p:ext>
            </p:extLst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736673"/>
              </p:ext>
            </p:extLst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78406"/>
              </p:ext>
            </p:extLst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F1F4C9-1A0B-10B5-2720-0A6F683D52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5542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/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/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/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/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/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569AD8-9FC5-5033-06B9-98B61A094E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4447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40516AC-BA93-6D82-1026-44EBE696A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327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4DB43B-9CA2-ABEE-CF20-7C1F2CF19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7298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Hafer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67D8BAE-F829-844E-3FC9-8595E78AD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1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5533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21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>
                <a:solidFill>
                  <a:srgbClr val="0000FF"/>
                </a:solidFill>
              </a:rPr>
              <a:t>Triticale</a:t>
            </a:r>
            <a:endParaRPr lang="de-DE" sz="4800" b="1" dirty="0">
              <a:solidFill>
                <a:srgbClr val="0000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446FE1-0FDA-4FBF-9CDA-E2F47B5AE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6781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A4D1B1-E231-D0C7-4F76-BDF92002F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2923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37FE34-D6AF-B48B-74BD-71ECB5148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1735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03AB48-B711-C632-F5F5-4691B7FF9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5088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err="1">
                <a:solidFill>
                  <a:srgbClr val="0000FF"/>
                </a:solidFill>
              </a:rPr>
              <a:t>Triticale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FDC993A-75C0-ABAF-033A-CB3C6FEA6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1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936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5B496B-A2B3-6E15-CBBE-2FD9E1797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738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7FCD31-E0CF-B0C6-1020-A4F87B754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517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800" b="1">
                <a:solidFill>
                  <a:srgbClr val="0000FF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2023/24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B0B5DB-F656-7E44-2079-CED157E77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80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41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988CCF-C9B2-5A8B-80D6-DE556F3D6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200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4526</Words>
  <Application>Microsoft Office PowerPoint</Application>
  <PresentationFormat>Bildschirmpräsentation (4:3)</PresentationFormat>
  <Paragraphs>3681</Paragraphs>
  <Slides>55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Werner Schmid</cp:lastModifiedBy>
  <cp:revision>1453</cp:revision>
  <cp:lastPrinted>2024-12-27T10:13:04Z</cp:lastPrinted>
  <dcterms:created xsi:type="dcterms:W3CDTF">2019-08-22T11:48:22Z</dcterms:created>
  <dcterms:modified xsi:type="dcterms:W3CDTF">2025-05-29T06:03:37Z</dcterms:modified>
</cp:coreProperties>
</file>