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114" d="100"/>
          <a:sy n="114" d="100"/>
        </p:scale>
        <p:origin x="5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28.02.2025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 smtClean="0">
                <a:solidFill>
                  <a:schemeClr val="bg1"/>
                </a:solidFill>
              </a:rPr>
              <a:t>EU-27</a:t>
            </a:r>
            <a:r>
              <a:rPr lang="de-DE" sz="1400" b="0" dirty="0">
                <a:solidFill>
                  <a:schemeClr val="bg1"/>
                </a:solidFill>
              </a:rPr>
              <a:t/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 smtClean="0">
                <a:solidFill>
                  <a:schemeClr val="bg1"/>
                </a:solidFill>
              </a:rPr>
              <a:t>FEB2025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3" Type="http://schemas.openxmlformats.org/officeDocument/2006/relationships/slide" Target="slide6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</a:t>
            </a:r>
            <a:r>
              <a:rPr lang="de-DE" sz="1400" b="1" dirty="0" smtClean="0"/>
              <a:t>EU </a:t>
            </a:r>
            <a:r>
              <a:rPr lang="de-DE" sz="1400" b="1" dirty="0"/>
              <a:t>- </a:t>
            </a:r>
            <a:r>
              <a:rPr lang="de-DE" sz="1400" b="1" dirty="0" smtClean="0"/>
              <a:t>Getreidebilanzen </a:t>
            </a:r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 smtClean="0"/>
              <a:t>Die </a:t>
            </a:r>
            <a:r>
              <a:rPr lang="de-DE" sz="1200" dirty="0"/>
              <a:t>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000" dirty="0" smtClean="0"/>
              <a:t>(</a:t>
            </a:r>
            <a:r>
              <a:rPr lang="de-DE" sz="1000" dirty="0"/>
              <a:t>https://ec.europa.eu/info/food-farming-fisheries/farming/facts-and-figures/markets/overviews/balance-sheets-sector_en)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200" dirty="0" smtClean="0"/>
              <a:t>Grafik/Tabelle</a:t>
            </a:r>
            <a:r>
              <a:rPr lang="de-DE" sz="1200" dirty="0"/>
              <a:t>:   Werner Schmid, LEL Schwäbisch </a:t>
            </a:r>
            <a:r>
              <a:rPr lang="de-DE" sz="1200" dirty="0" smtClean="0"/>
              <a:t>Gmünd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 smtClean="0"/>
              <a:t>bei </a:t>
            </a:r>
            <a:r>
              <a:rPr lang="de-DE" sz="1200" dirty="0"/>
              <a:t>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</a:t>
            </a:r>
            <a:r>
              <a:rPr lang="de-DE" sz="1200" dirty="0" smtClean="0"/>
              <a:t>207</a:t>
            </a:r>
            <a:endParaRPr lang="de-DE" sz="1200" dirty="0"/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4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</a:t>
            </a:r>
            <a:r>
              <a:rPr lang="de-DE" sz="3200" dirty="0" smtClean="0">
                <a:solidFill>
                  <a:srgbClr val="0000FF"/>
                </a:solidFill>
              </a:rPr>
              <a:t>/</a:t>
            </a:r>
            <a:r>
              <a:rPr lang="de-DE" sz="3200" b="1" dirty="0" smtClean="0">
                <a:solidFill>
                  <a:srgbClr val="0000FF"/>
                </a:solidFill>
              </a:rPr>
              <a:t>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1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2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4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Weizen-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(Stand: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27.02.2025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Getreidearten</a:t>
            </a:r>
            <a:endParaRPr lang="de-DE" sz="1050" dirty="0"/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FF0000"/>
                </a:solidFill>
              </a:rPr>
              <a:t>2024/25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Getreidebilanz 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smtClean="0"/>
              <a:t>nach Jahren</a:t>
            </a:r>
            <a:endParaRPr lang="de-DE" sz="1050" dirty="0"/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Bilanz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</a:t>
            </a:r>
            <a:r>
              <a:rPr lang="de-DE" sz="1050" b="1" i="1" dirty="0" smtClean="0">
                <a:solidFill>
                  <a:schemeClr val="bg1"/>
                </a:solidFill>
              </a:rPr>
              <a:t>) 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900" b="1" dirty="0" smtClean="0">
                <a:solidFill>
                  <a:srgbClr val="0000FF"/>
                </a:solidFill>
              </a:rPr>
              <a:t>-</a:t>
            </a:r>
            <a:br>
              <a:rPr lang="de-DE" sz="900" b="1" dirty="0" smtClean="0">
                <a:solidFill>
                  <a:srgbClr val="0000FF"/>
                </a:solidFill>
              </a:rPr>
            </a:br>
            <a:r>
              <a:rPr lang="de-DE" sz="900" b="1" dirty="0" err="1" smtClean="0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Erzeugung / Verbrauch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 smtClean="0">
                <a:solidFill>
                  <a:schemeClr val="bg1"/>
                </a:solidFill>
              </a:rPr>
              <a:t>stock-</a:t>
            </a:r>
            <a:r>
              <a:rPr lang="de-DE" sz="1400" b="1" dirty="0" err="1" smtClean="0">
                <a:solidFill>
                  <a:schemeClr val="bg1"/>
                </a:solidFill>
              </a:rPr>
              <a:t>to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de-DE" sz="1400" b="1" dirty="0" err="1" smtClean="0">
                <a:solidFill>
                  <a:schemeClr val="bg1"/>
                </a:solidFill>
              </a:rPr>
              <a:t>use</a:t>
            </a:r>
            <a:r>
              <a:rPr lang="de-DE" sz="1400" b="1" dirty="0" smtClean="0">
                <a:solidFill>
                  <a:schemeClr val="bg1"/>
                </a:solidFill>
              </a:rPr>
              <a:t>-ratio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Selbstversorgungsgrad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Exporte &amp; Importe 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ges.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619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12.  </a:t>
            </a:r>
            <a:r>
              <a:rPr lang="de-DE" sz="3200" b="1" dirty="0" smtClean="0">
                <a:solidFill>
                  <a:srgbClr val="FF0000"/>
                </a:solidFill>
              </a:rPr>
              <a:t>Schätzung des Jahres 2024/25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Getreide gesamt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Mais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Gerste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Roggen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Hafer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 smtClean="0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 smtClean="0">
                <a:solidFill>
                  <a:srgbClr val="FF0000"/>
                </a:solidFill>
              </a:rPr>
              <a:t>NEU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Flächen &amp; Erträge</a:t>
            </a:r>
            <a:br>
              <a:rPr lang="de-DE" sz="1400" b="1" dirty="0" smtClean="0">
                <a:solidFill>
                  <a:schemeClr val="bg1"/>
                </a:solidFill>
              </a:rPr>
            </a:br>
            <a:r>
              <a:rPr lang="de-DE" sz="1050" b="1" i="1" dirty="0" smtClean="0">
                <a:solidFill>
                  <a:schemeClr val="bg1"/>
                </a:solidFill>
              </a:rPr>
              <a:t>(Entwicklungstrend)</a:t>
            </a:r>
            <a:endParaRPr lang="de-DE" sz="1050" b="1" i="1" dirty="0">
              <a:solidFill>
                <a:schemeClr val="bg1"/>
              </a:solidFill>
            </a:endParaRP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smtClean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 smtClean="0">
                <a:solidFill>
                  <a:srgbClr val="0000FF"/>
                </a:solidFill>
              </a:rPr>
              <a:t>2023/24</a:t>
            </a:r>
            <a:endParaRPr lang="de-DE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1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Weizen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4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1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4800" b="1" dirty="0" smtClean="0">
                <a:solidFill>
                  <a:srgbClr val="FF0000"/>
                </a:solidFill>
              </a:rPr>
              <a:t>2024/25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Mais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4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 smtClean="0">
                <a:solidFill>
                  <a:srgbClr val="0000FF"/>
                </a:solidFill>
              </a:rPr>
              <a:t>to</a:t>
            </a:r>
            <a:r>
              <a:rPr lang="de-DE" sz="3200" b="1" dirty="0" smtClean="0">
                <a:solidFill>
                  <a:srgbClr val="0000FF"/>
                </a:solidFill>
              </a:rPr>
              <a:t>-</a:t>
            </a:r>
            <a:r>
              <a:rPr lang="de-DE" sz="3200" b="1" dirty="0" err="1" smtClean="0">
                <a:solidFill>
                  <a:srgbClr val="0000FF"/>
                </a:solidFill>
              </a:rPr>
              <a:t>use</a:t>
            </a:r>
            <a:r>
              <a:rPr lang="de-DE" sz="3200" b="1" dirty="0" smtClean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1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2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20000"/>
            <a:ext cx="8640000" cy="41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Gerste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Roggen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/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/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/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Hafer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endParaRPr lang="de-DE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63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/>
          </a:p>
          <a:p>
            <a:r>
              <a:rPr lang="de-DE" sz="4800" b="1" dirty="0" smtClean="0"/>
              <a:t>2022/23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Triticale</a:t>
            </a:r>
            <a:r>
              <a:rPr lang="de-DE" sz="4800" b="1" dirty="0" smtClean="0">
                <a:solidFill>
                  <a:srgbClr val="0000FF"/>
                </a:solidFill>
              </a:rPr>
              <a:t/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FF0000"/>
              </a:solidFill>
            </a:endParaRPr>
          </a:p>
          <a:p>
            <a:r>
              <a:rPr lang="de-DE" sz="4800" b="1" dirty="0" smtClean="0">
                <a:solidFill>
                  <a:srgbClr val="FF0000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2023/24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 smtClean="0">
                <a:solidFill>
                  <a:schemeClr val="tx1"/>
                </a:solidFill>
              </a:rPr>
              <a:t>zum Vorjahr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2022/23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36000"/>
            <a:ext cx="4788000" cy="6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Getreide gesamt</a:t>
            </a:r>
            <a:br>
              <a:rPr lang="de-DE" sz="4800" b="1" dirty="0" smtClean="0">
                <a:solidFill>
                  <a:srgbClr val="0000FF"/>
                </a:solidFill>
              </a:rPr>
            </a:br>
            <a:r>
              <a:rPr lang="de-DE" sz="3200" b="1" dirty="0" smtClean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1423</cp:revision>
  <cp:lastPrinted>2024-12-27T10:13:04Z</cp:lastPrinted>
  <dcterms:created xsi:type="dcterms:W3CDTF">2019-08-22T11:48:22Z</dcterms:created>
  <dcterms:modified xsi:type="dcterms:W3CDTF">2025-02-28T12:02:47Z</dcterms:modified>
</cp:coreProperties>
</file>