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47" r:id="rId2"/>
    <p:sldId id="256" r:id="rId3"/>
    <p:sldId id="348" r:id="rId4"/>
    <p:sldId id="386" r:id="rId5"/>
    <p:sldId id="349" r:id="rId6"/>
    <p:sldId id="394" r:id="rId7"/>
    <p:sldId id="395" r:id="rId8"/>
    <p:sldId id="350" r:id="rId9"/>
    <p:sldId id="351" r:id="rId10"/>
    <p:sldId id="353" r:id="rId11"/>
    <p:sldId id="354" r:id="rId12"/>
    <p:sldId id="352" r:id="rId13"/>
    <p:sldId id="396" r:id="rId14"/>
    <p:sldId id="355" r:id="rId15"/>
    <p:sldId id="356" r:id="rId16"/>
    <p:sldId id="397" r:id="rId17"/>
    <p:sldId id="388" r:id="rId18"/>
    <p:sldId id="368" r:id="rId19"/>
    <p:sldId id="369" r:id="rId20"/>
    <p:sldId id="370" r:id="rId21"/>
    <p:sldId id="372" r:id="rId22"/>
    <p:sldId id="398" r:id="rId23"/>
    <p:sldId id="357" r:id="rId24"/>
    <p:sldId id="358" r:id="rId25"/>
    <p:sldId id="399" r:id="rId26"/>
    <p:sldId id="389" r:id="rId27"/>
    <p:sldId id="373" r:id="rId28"/>
    <p:sldId id="385" r:id="rId29"/>
    <p:sldId id="375" r:id="rId30"/>
    <p:sldId id="377" r:id="rId31"/>
    <p:sldId id="400" r:id="rId32"/>
    <p:sldId id="359" r:id="rId33"/>
    <p:sldId id="360" r:id="rId34"/>
    <p:sldId id="401" r:id="rId35"/>
    <p:sldId id="390" r:id="rId36"/>
    <p:sldId id="378" r:id="rId37"/>
    <p:sldId id="379" r:id="rId38"/>
    <p:sldId id="380" r:id="rId39"/>
    <p:sldId id="382" r:id="rId40"/>
    <p:sldId id="402" r:id="rId41"/>
    <p:sldId id="361" r:id="rId42"/>
    <p:sldId id="362" r:id="rId43"/>
    <p:sldId id="403" r:id="rId44"/>
    <p:sldId id="391" r:id="rId45"/>
    <p:sldId id="406" r:id="rId46"/>
    <p:sldId id="363" r:id="rId47"/>
    <p:sldId id="364" r:id="rId48"/>
    <p:sldId id="404" r:id="rId49"/>
    <p:sldId id="392" r:id="rId50"/>
    <p:sldId id="407" r:id="rId51"/>
    <p:sldId id="365" r:id="rId52"/>
    <p:sldId id="366" r:id="rId53"/>
    <p:sldId id="405" r:id="rId54"/>
    <p:sldId id="393" r:id="rId55"/>
    <p:sldId id="408" r:id="rId5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ED9FFF"/>
    <a:srgbClr val="FFCD9B"/>
    <a:srgbClr val="FFFF99"/>
    <a:srgbClr val="00FF00"/>
    <a:srgbClr val="FFBEFF"/>
    <a:srgbClr val="FFC1FF"/>
    <a:srgbClr val="FF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6395" autoAdjust="0"/>
  </p:normalViewPr>
  <p:slideViewPr>
    <p:cSldViewPr>
      <p:cViewPr varScale="1">
        <p:scale>
          <a:sx n="87" d="100"/>
          <a:sy n="87" d="100"/>
        </p:scale>
        <p:origin x="1344" y="29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90263499707164707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7.6360000000000001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5-4AA4-92A0-70D72E4CFC6E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5-4AA4-92A0-70D72E4C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0.189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A-44DD-91E8-FE46AE44E0A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A-44DD-91E8-FE46AE4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9059278173295430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1.027000000000001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9F7-B296-A98CAF75B719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9F7-B296-A98CAF75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0.1354166666666668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1-458F-A5F7-9E9D8C0FA9AA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1-458F-A5F7-9E9D8C0F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1.0068565400843883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B-421E-84E5-92DF1070E939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B-421E-84E5-92DF1070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2-40F6-A547-3A1EF22EB787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2-40F6-A547-3A1EF22EB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90552229294021958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7.5839999999999996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1-4773-A4DB-648E2872BECB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1-4773-A4DB-648E2872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0.189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A-44DD-91E8-FE46AE44E0A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A-44DD-91E8-FE46AE4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9059278173295430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1.027000000000001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9F7-B296-A98CAF75B719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9F7-B296-A98CAF75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0.1354166666666668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1-458F-A5F7-9E9D8C0FA9AA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1-458F-A5F7-9E9D8C0F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1.0068565400843883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B-421E-84E5-92DF1070E939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B-421E-84E5-92DF1070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2-40F6-A547-3A1EF22EB787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2-40F6-A547-3A1EF22EB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90263499707164707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7.6360000000000001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5-4AA4-92A0-70D72E4CFC6E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5-4AA4-92A0-70D72E4C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90552229294021958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7.5839999999999996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1-4773-A4DB-648E2872BECB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1-4773-A4DB-648E2872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53" y="0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r">
              <a:defRPr sz="1200"/>
            </a:lvl1pPr>
          </a:lstStyle>
          <a:p>
            <a:fld id="{3055B6F0-E185-4FA5-9BA4-C07C8D92458A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3" tIns="45776" rIns="91553" bIns="4577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553" tIns="45776" rIns="91553" bIns="4577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8" y="9428586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53" y="9428586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r">
              <a:defRPr sz="1200"/>
            </a:lvl1pPr>
          </a:lstStyle>
          <a:p>
            <a:fld id="{AF9A1CC9-E5E0-49FD-9AC2-325FEBAEE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92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1CC9-E5E0-49FD-9AC2-325FEBAEE3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97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800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Picture 25" descr="L:\ZentraleAblage\Öffentlichkeitsarbeit\Logos\LEL-Logo neu 6_2014\LEL-Signet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00" y="36000"/>
            <a:ext cx="720000" cy="3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7164000" y="0"/>
            <a:ext cx="1204423" cy="282573"/>
          </a:xfrm>
          <a:prstGeom prst="rect">
            <a:avLst/>
          </a:prstGeom>
          <a:noFill/>
        </p:spPr>
        <p:txBody>
          <a:bodyPr wrap="none" lIns="36000" tIns="36000" rIns="36000" bIns="0" rtlCol="0" anchor="b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8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alle Angaben ohne Gewähr</a:t>
            </a:r>
          </a:p>
          <a:p>
            <a:pPr algn="r"/>
            <a:r>
              <a:rPr lang="de-DE" sz="8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© Werner Schmid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796640" y="69269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0" dirty="0">
                <a:solidFill>
                  <a:schemeClr val="tx1"/>
                </a:solidFill>
              </a:rPr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87761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8963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0" y="0"/>
            <a:ext cx="1836000" cy="2448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 anchor="t">
            <a:noAutofit/>
          </a:bodyPr>
          <a:lstStyle/>
          <a:p>
            <a:pPr algn="r"/>
            <a:r>
              <a:rPr lang="de-DE" sz="1800" b="1" dirty="0">
                <a:solidFill>
                  <a:schemeClr val="bg1"/>
                </a:solidFill>
              </a:rPr>
              <a:t>EU-27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NOV2025</a:t>
            </a:r>
            <a:br>
              <a:rPr lang="de-DE" sz="1600" b="0" dirty="0">
                <a:solidFill>
                  <a:schemeClr val="bg1"/>
                </a:solidFill>
              </a:rPr>
            </a:br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2106659"/>
            <a:ext cx="1467192" cy="341341"/>
          </a:xfrm>
          <a:prstGeom prst="rect">
            <a:avLst/>
          </a:prstGeom>
          <a:noFill/>
        </p:spPr>
        <p:txBody>
          <a:bodyPr wrap="none" lIns="36000" bIns="18000" rtlCol="0" anchor="b">
            <a:spAutoFit/>
          </a:bodyPr>
          <a:lstStyle/>
          <a:p>
            <a:pPr algn="l"/>
            <a:r>
              <a:rPr lang="de-DE" sz="900" dirty="0">
                <a:solidFill>
                  <a:schemeClr val="bg1"/>
                </a:solidFill>
              </a:rPr>
              <a:t>© Werner Schmid</a:t>
            </a:r>
            <a:br>
              <a:rPr lang="de-DE" sz="900" dirty="0">
                <a:solidFill>
                  <a:schemeClr val="bg1"/>
                </a:solidFill>
              </a:rPr>
            </a:br>
            <a:r>
              <a:rPr lang="de-DE" sz="900" dirty="0">
                <a:solidFill>
                  <a:schemeClr val="bg1"/>
                </a:solidFill>
              </a:rPr>
              <a:t>(alle Angaben ohne Gewähr)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2476" y="0"/>
            <a:ext cx="1503693" cy="108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436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rner.schmid@lel.bwl.de" TargetMode="External"/><Relationship Id="rId2" Type="http://schemas.openxmlformats.org/officeDocument/2006/relationships/hyperlink" Target="mailto:poststelle@lel.bwl.de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4.xml"/><Relationship Id="rId18" Type="http://schemas.openxmlformats.org/officeDocument/2006/relationships/image" Target="../media/image2.png"/><Relationship Id="rId26" Type="http://schemas.openxmlformats.org/officeDocument/2006/relationships/slide" Target="slide38.xml"/><Relationship Id="rId39" Type="http://schemas.openxmlformats.org/officeDocument/2006/relationships/slide" Target="slide45.xml"/><Relationship Id="rId21" Type="http://schemas.openxmlformats.org/officeDocument/2006/relationships/slide" Target="slide27.xml"/><Relationship Id="rId34" Type="http://schemas.openxmlformats.org/officeDocument/2006/relationships/slide" Target="slide28.xml"/><Relationship Id="rId42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slide" Target="slide47.xml"/><Relationship Id="rId20" Type="http://schemas.openxmlformats.org/officeDocument/2006/relationships/slide" Target="slide18.xml"/><Relationship Id="rId29" Type="http://schemas.openxmlformats.org/officeDocument/2006/relationships/slide" Target="slide30.xml"/><Relationship Id="rId41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46.xml"/><Relationship Id="rId24" Type="http://schemas.openxmlformats.org/officeDocument/2006/relationships/slide" Target="slide20.xml"/><Relationship Id="rId32" Type="http://schemas.openxmlformats.org/officeDocument/2006/relationships/slide" Target="slide19.xml"/><Relationship Id="rId37" Type="http://schemas.openxmlformats.org/officeDocument/2006/relationships/slide" Target="slide31.xml"/><Relationship Id="rId40" Type="http://schemas.openxmlformats.org/officeDocument/2006/relationships/slide" Target="slide50.xml"/><Relationship Id="rId5" Type="http://schemas.openxmlformats.org/officeDocument/2006/relationships/slide" Target="slide14.xml"/><Relationship Id="rId15" Type="http://schemas.openxmlformats.org/officeDocument/2006/relationships/slide" Target="slide42.xml"/><Relationship Id="rId23" Type="http://schemas.openxmlformats.org/officeDocument/2006/relationships/slide" Target="slide11.xml"/><Relationship Id="rId28" Type="http://schemas.openxmlformats.org/officeDocument/2006/relationships/slide" Target="slide21.xml"/><Relationship Id="rId36" Type="http://schemas.openxmlformats.org/officeDocument/2006/relationships/slide" Target="slide22.xml"/><Relationship Id="rId10" Type="http://schemas.openxmlformats.org/officeDocument/2006/relationships/slide" Target="slide41.xml"/><Relationship Id="rId19" Type="http://schemas.openxmlformats.org/officeDocument/2006/relationships/slide" Target="slide9.xml"/><Relationship Id="rId31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slide" Target="slide32.xml"/><Relationship Id="rId14" Type="http://schemas.openxmlformats.org/officeDocument/2006/relationships/slide" Target="slide33.xml"/><Relationship Id="rId22" Type="http://schemas.openxmlformats.org/officeDocument/2006/relationships/slide" Target="slide36.xml"/><Relationship Id="rId27" Type="http://schemas.openxmlformats.org/officeDocument/2006/relationships/slide" Target="slide12.xml"/><Relationship Id="rId30" Type="http://schemas.openxmlformats.org/officeDocument/2006/relationships/slide" Target="slide39.xml"/><Relationship Id="rId35" Type="http://schemas.openxmlformats.org/officeDocument/2006/relationships/slide" Target="slide13.xml"/><Relationship Id="rId8" Type="http://schemas.openxmlformats.org/officeDocument/2006/relationships/slide" Target="slide23.xml"/><Relationship Id="rId3" Type="http://schemas.openxmlformats.org/officeDocument/2006/relationships/slide" Target="slide6.xml"/><Relationship Id="rId12" Type="http://schemas.openxmlformats.org/officeDocument/2006/relationships/slide" Target="slide51.xml"/><Relationship Id="rId17" Type="http://schemas.openxmlformats.org/officeDocument/2006/relationships/slide" Target="slide52.xml"/><Relationship Id="rId25" Type="http://schemas.openxmlformats.org/officeDocument/2006/relationships/slide" Target="slide29.xml"/><Relationship Id="rId33" Type="http://schemas.openxmlformats.org/officeDocument/2006/relationships/slide" Target="slide37.xml"/><Relationship Id="rId38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image" Target="../media/image49.emf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10" Type="http://schemas.openxmlformats.org/officeDocument/2006/relationships/image" Target="../media/image50.emf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420000" y="540000"/>
            <a:ext cx="3879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Hinweise zur Nutzung der EU - Getreidebilanzen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160000" y="1080000"/>
            <a:ext cx="645971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0000FF"/>
                </a:solidFill>
              </a:rPr>
              <a:t>Handhabung der Präsentation (PPTX):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Bei der Präsentation handelt es sich um eine nicht geschützte Microsoft-Power-Point-Datei (PPTX)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Auf FOLIE 2 finden Sie das </a:t>
            </a:r>
            <a:r>
              <a:rPr lang="de-DE" sz="1200" b="1" dirty="0">
                <a:solidFill>
                  <a:srgbClr val="0000FF"/>
                </a:solidFill>
              </a:rPr>
              <a:t>HAUPTMENÜ</a:t>
            </a:r>
            <a:r>
              <a:rPr lang="de-DE" sz="1200" dirty="0">
                <a:solidFill>
                  <a:srgbClr val="0000FF"/>
                </a:solidFill>
              </a:rPr>
              <a:t>. Es dient zur Navigation innerhalb der Datei.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Bitte schalten Sie in den </a:t>
            </a:r>
            <a:r>
              <a:rPr lang="de-DE" sz="1200" b="1" dirty="0">
                <a:solidFill>
                  <a:srgbClr val="FF0000"/>
                </a:solidFill>
              </a:rPr>
              <a:t>Präsentationsmodus</a:t>
            </a:r>
            <a:r>
              <a:rPr lang="de-DE" sz="1200" dirty="0">
                <a:solidFill>
                  <a:srgbClr val="0000FF"/>
                </a:solidFill>
              </a:rPr>
              <a:t> !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Durch Anklicken der dort befindlichen Buttons gelangen sie jeweils zu der entsprechenden Folie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Der Rücksprung von einer Folie zum Hauptmenü erfolgt über den Button „&gt;&gt;&gt; zum Hauptmenü“.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Los geht´s    &gt;&gt;&gt; Präsentationsmodus starten   &gt;&gt;&gt; dann START klicken  (s. rechts unten)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60000" y="2532153"/>
            <a:ext cx="69161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Haftungsausschluss:</a:t>
            </a:r>
          </a:p>
          <a:p>
            <a:r>
              <a:rPr lang="de-DE" sz="1200" dirty="0"/>
              <a:t>Die Informationen, die Sie in dieser Veröffentlichung/Datei vorfinden, wurden nach bestem Wissen und </a:t>
            </a:r>
            <a:br>
              <a:rPr lang="de-DE" sz="1200" dirty="0"/>
            </a:br>
            <a:r>
              <a:rPr lang="de-DE" sz="1200" dirty="0"/>
              <a:t>Gewissen sorgfältig zusammengestellt und geprüft. Es wird jedoch keine Gewähr - weder ausdrücklich noch </a:t>
            </a:r>
            <a:br>
              <a:rPr lang="de-DE" sz="1200" dirty="0"/>
            </a:br>
            <a:r>
              <a:rPr lang="de-DE" sz="1200" dirty="0"/>
              <a:t>stillschweigend - für die Vollständigkeit, Richtigkeit, Aktualität oder Qualität und jederzeitige Verfügbarkeit</a:t>
            </a:r>
            <a:br>
              <a:rPr lang="de-DE" sz="1200" dirty="0"/>
            </a:br>
            <a:r>
              <a:rPr lang="de-DE" sz="1200" dirty="0"/>
              <a:t>der bereit gestellten Informationen übernommen. In keinem Fall wird für Schäden, die sich aus der </a:t>
            </a:r>
            <a:br>
              <a:rPr lang="de-DE" sz="1200" dirty="0"/>
            </a:br>
            <a:r>
              <a:rPr lang="de-DE" sz="1200" dirty="0"/>
              <a:t>Verwendung der abgerufenen Informationen ergeben, eine Haftung übernommen.</a:t>
            </a:r>
            <a:br>
              <a:rPr lang="de-DE" sz="1200" dirty="0"/>
            </a:br>
            <a:r>
              <a:rPr lang="de-DE" sz="1200" dirty="0"/>
              <a:t>Die Nutzung der Grafiken und Tabellen ist unter Angabe der Quelle zulässig und kostenfrei.</a:t>
            </a:r>
            <a:br>
              <a:rPr lang="de-DE" sz="1200" dirty="0"/>
            </a:br>
            <a:r>
              <a:rPr lang="de-DE" sz="1200" dirty="0"/>
              <a:t>Quellenangabe: EU-Kommission </a:t>
            </a:r>
            <a:br>
              <a:rPr lang="de-DE" sz="1200" dirty="0"/>
            </a:br>
            <a:r>
              <a:rPr lang="de-DE" sz="1000" dirty="0"/>
              <a:t>(https://ec.europa.eu/info/food-farming-fisheries/farming/facts-and-figures/markets/overviews/balance-sheets-sector_en)</a:t>
            </a:r>
            <a:br>
              <a:rPr lang="de-DE" sz="1000" dirty="0"/>
            </a:br>
            <a:r>
              <a:rPr lang="de-DE" sz="1200" dirty="0"/>
              <a:t>Grafik/Tabelle:   Werner Schmid, LEL Schwäbisch Gmünd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60000" y="4507526"/>
            <a:ext cx="429188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Impressum:</a:t>
            </a:r>
          </a:p>
          <a:p>
            <a:r>
              <a:rPr lang="de-DE" sz="1200" dirty="0"/>
              <a:t>Herausgeber:</a:t>
            </a:r>
            <a:br>
              <a:rPr lang="de-DE" sz="1200" dirty="0"/>
            </a:br>
            <a:r>
              <a:rPr lang="de-DE" sz="1200" dirty="0"/>
              <a:t>Landesanstalt für Landwirtschaft, Ernährung und Ländlicher Raum</a:t>
            </a:r>
            <a:br>
              <a:rPr lang="de-DE" sz="1200" dirty="0"/>
            </a:br>
            <a:r>
              <a:rPr lang="de-DE" sz="1200" dirty="0"/>
              <a:t>Oberbettringer Straße 162</a:t>
            </a:r>
          </a:p>
          <a:p>
            <a:r>
              <a:rPr lang="de-DE" sz="1200" dirty="0"/>
              <a:t>73525 Schwäbisch Gmünd</a:t>
            </a:r>
            <a:br>
              <a:rPr lang="de-DE" sz="1200" dirty="0"/>
            </a:br>
            <a:r>
              <a:rPr lang="de-DE" sz="1200" dirty="0">
                <a:hlinkClick r:id="rId2"/>
              </a:rPr>
              <a:t>poststelle@lel.bwl.de</a:t>
            </a:r>
            <a:br>
              <a:rPr lang="de-DE" sz="1200" dirty="0"/>
            </a:br>
            <a:r>
              <a:rPr lang="de-DE" sz="1200" dirty="0"/>
              <a:t>Tel.: 07171 / 917 100</a:t>
            </a:r>
          </a:p>
          <a:p>
            <a:r>
              <a:rPr lang="de-DE" sz="1200" dirty="0"/>
              <a:t>bei fachlichen Fragen und Anregungen wenden Sie sich bitte an:</a:t>
            </a:r>
          </a:p>
          <a:p>
            <a:r>
              <a:rPr lang="de-DE" sz="1200" dirty="0"/>
              <a:t>Werner Schmid</a:t>
            </a:r>
          </a:p>
          <a:p>
            <a:r>
              <a:rPr lang="de-DE" sz="1200" dirty="0"/>
              <a:t>Referat 41 – Marktinformationen und Marktrisiken</a:t>
            </a:r>
            <a:br>
              <a:rPr lang="de-DE" sz="1200" dirty="0"/>
            </a:br>
            <a:r>
              <a:rPr lang="de-DE" sz="1200" dirty="0">
                <a:hlinkClick r:id="rId3"/>
              </a:rPr>
              <a:t>werner.schmid@lel.bwl.de</a:t>
            </a:r>
            <a:br>
              <a:rPr lang="de-DE" sz="1200" dirty="0"/>
            </a:br>
            <a:r>
              <a:rPr lang="de-DE" sz="1200" dirty="0"/>
              <a:t>Tel. 07171 / 917 207</a:t>
            </a:r>
          </a:p>
        </p:txBody>
      </p:sp>
      <p:sp>
        <p:nvSpPr>
          <p:cNvPr id="8" name="Ellipse 7">
            <a:hlinkClick r:id="rId4" action="ppaction://hlinksldjump"/>
          </p:cNvPr>
          <p:cNvSpPr>
            <a:spLocks noChangeAspect="1"/>
          </p:cNvSpPr>
          <p:nvPr/>
        </p:nvSpPr>
        <p:spPr>
          <a:xfrm>
            <a:off x="6840000" y="4500000"/>
            <a:ext cx="1800000" cy="18000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rgbClr val="0000FF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4124376016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99998" y="36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 &amp; Import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A4A5E58-ACDD-A716-EDB1-6370276DF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73657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858357" y="900000"/>
            <a:ext cx="5882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</a:t>
            </a:r>
            <a:r>
              <a:rPr lang="de-DE" sz="3200" dirty="0">
                <a:solidFill>
                  <a:srgbClr val="0000FF"/>
                </a:solidFill>
              </a:rPr>
              <a:t>/</a:t>
            </a:r>
            <a:r>
              <a:rPr lang="de-DE" sz="3200" b="1" dirty="0">
                <a:solidFill>
                  <a:srgbClr val="0000FF"/>
                </a:solidFill>
              </a:rPr>
              <a:t>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C2B2C12-505E-3E71-6486-063FC48C7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29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40170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EA013F9-B830-D69B-8FBE-FD7F24FD4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1406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2E4EBD-D1BD-675E-E9BB-890FE0AED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44890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054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Weizen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2E2E961-8200-C483-BD15-A56A6181D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5011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3D1128B-48BD-6D7F-F41B-A197FFCDD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11144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FA52141-A370-8D9E-4482-F01CA011B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56993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1255ABC-74F2-7144-86D4-7BDBC9AAE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7247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B1BC10-322B-DA56-0FCF-B13107B00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30283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1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45BB795-EA62-9611-B2CD-EBE6385C9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4036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0" y="692696"/>
            <a:ext cx="9144000" cy="6300000"/>
          </a:xfrm>
          <a:prstGeom prst="rect">
            <a:avLst/>
          </a:prstGeom>
          <a:solidFill>
            <a:srgbClr val="0033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360000" y="1260000"/>
            <a:ext cx="63271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 </a:t>
            </a:r>
          </a:p>
        </p:txBody>
      </p:sp>
      <p:sp>
        <p:nvSpPr>
          <p:cNvPr id="109" name="Abgerundetes Rechteck 108">
            <a:hlinkClick r:id="rId3" action="ppaction://hlinksldjump"/>
          </p:cNvPr>
          <p:cNvSpPr/>
          <p:nvPr/>
        </p:nvSpPr>
        <p:spPr>
          <a:xfrm>
            <a:off x="2520000" y="234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Getreide gesamt</a:t>
            </a:r>
          </a:p>
        </p:txBody>
      </p:sp>
      <p:sp>
        <p:nvSpPr>
          <p:cNvPr id="153" name="Abgerundetes Rechteck 152">
            <a:hlinkClick r:id="rId4" action="ppaction://hlinksldjump"/>
          </p:cNvPr>
          <p:cNvSpPr/>
          <p:nvPr/>
        </p:nvSpPr>
        <p:spPr>
          <a:xfrm>
            <a:off x="4500072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79" name="Abgerundetes Rechteck 178">
            <a:hlinkClick r:id="rId5" action="ppaction://hlinksldjump"/>
          </p:cNvPr>
          <p:cNvSpPr/>
          <p:nvPr/>
        </p:nvSpPr>
        <p:spPr>
          <a:xfrm>
            <a:off x="4500072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80000" y="72000"/>
            <a:ext cx="5400000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de-DE" sz="2800" b="1" dirty="0">
                <a:solidFill>
                  <a:schemeClr val="bg1">
                    <a:lumMod val="65000"/>
                  </a:schemeClr>
                </a:solidFill>
              </a:rPr>
              <a:t>EU-27-Getreidebilanzen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(Stand: 27.11.2025)</a:t>
            </a:r>
          </a:p>
        </p:txBody>
      </p:sp>
      <p:sp>
        <p:nvSpPr>
          <p:cNvPr id="282" name="Textfeld 281"/>
          <p:cNvSpPr txBox="1"/>
          <p:nvPr/>
        </p:nvSpPr>
        <p:spPr>
          <a:xfrm>
            <a:off x="1260000" y="1260000"/>
            <a:ext cx="1154731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nach Getreidearten</a:t>
            </a:r>
          </a:p>
        </p:txBody>
      </p:sp>
      <p:sp>
        <p:nvSpPr>
          <p:cNvPr id="294" name="Abgerundetes Rechteck 293">
            <a:hlinkClick r:id="rId6" action="ppaction://hlinksldjump"/>
          </p:cNvPr>
          <p:cNvSpPr/>
          <p:nvPr/>
        </p:nvSpPr>
        <p:spPr>
          <a:xfrm>
            <a:off x="2520000" y="1259444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   Bilanz: </a:t>
            </a:r>
            <a:r>
              <a:rPr lang="de-DE" sz="12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306" name="Abgerundetes Rechteck 305">
            <a:hlinkClick r:id="rId7" action="ppaction://hlinksldjump"/>
          </p:cNvPr>
          <p:cNvSpPr/>
          <p:nvPr/>
        </p:nvSpPr>
        <p:spPr>
          <a:xfrm>
            <a:off x="2520000" y="180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Getreidebilanz  ges.</a:t>
            </a:r>
          </a:p>
        </p:txBody>
      </p:sp>
      <p:sp>
        <p:nvSpPr>
          <p:cNvPr id="307" name="Textfeld 306"/>
          <p:cNvSpPr txBox="1"/>
          <p:nvPr/>
        </p:nvSpPr>
        <p:spPr>
          <a:xfrm>
            <a:off x="1260000" y="1800000"/>
            <a:ext cx="741156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nach Jahren</a:t>
            </a:r>
          </a:p>
        </p:txBody>
      </p:sp>
      <p:sp>
        <p:nvSpPr>
          <p:cNvPr id="308" name="Textfeld 307"/>
          <p:cNvSpPr txBox="1"/>
          <p:nvPr/>
        </p:nvSpPr>
        <p:spPr>
          <a:xfrm>
            <a:off x="360000" y="1800000"/>
            <a:ext cx="63271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 </a:t>
            </a:r>
          </a:p>
        </p:txBody>
      </p:sp>
      <p:sp>
        <p:nvSpPr>
          <p:cNvPr id="351" name="Textfeld 350"/>
          <p:cNvSpPr txBox="1"/>
          <p:nvPr/>
        </p:nvSpPr>
        <p:spPr>
          <a:xfrm>
            <a:off x="360000" y="2340000"/>
            <a:ext cx="1949490" cy="553998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Verlauf der Schätzungen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(Erzeugung, Verbrauch, </a:t>
            </a:r>
            <a:br>
              <a:rPr lang="de-DE" sz="1050" b="1" i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 Export, Bestände) </a:t>
            </a:r>
          </a:p>
        </p:txBody>
      </p:sp>
      <p:sp>
        <p:nvSpPr>
          <p:cNvPr id="370" name="Abgerundetes Rechteck 369">
            <a:hlinkClick r:id="rId8" action="ppaction://hlinksldjump"/>
          </p:cNvPr>
          <p:cNvSpPr/>
          <p:nvPr/>
        </p:nvSpPr>
        <p:spPr>
          <a:xfrm>
            <a:off x="5256058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2" name="Abgerundetes Rechteck 371">
            <a:hlinkClick r:id="rId9" action="ppaction://hlinksldjump"/>
          </p:cNvPr>
          <p:cNvSpPr/>
          <p:nvPr/>
        </p:nvSpPr>
        <p:spPr>
          <a:xfrm>
            <a:off x="6012044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Gersten-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3" name="Abgerundetes Rechteck 372">
            <a:hlinkClick r:id="rId10" action="ppaction://hlinksldjump"/>
          </p:cNvPr>
          <p:cNvSpPr/>
          <p:nvPr/>
        </p:nvSpPr>
        <p:spPr>
          <a:xfrm>
            <a:off x="6768030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Roggen-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4" name="Abgerundetes Rechteck 373">
            <a:hlinkClick r:id="rId11" action="ppaction://hlinksldjump"/>
          </p:cNvPr>
          <p:cNvSpPr/>
          <p:nvPr/>
        </p:nvSpPr>
        <p:spPr>
          <a:xfrm>
            <a:off x="7524016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Hafer-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6" name="Abgerundetes Rechteck 375">
            <a:hlinkClick r:id="rId12" action="ppaction://hlinksldjump"/>
          </p:cNvPr>
          <p:cNvSpPr/>
          <p:nvPr/>
        </p:nvSpPr>
        <p:spPr>
          <a:xfrm>
            <a:off x="8280000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err="1">
                <a:solidFill>
                  <a:srgbClr val="0000FF"/>
                </a:solidFill>
              </a:rPr>
              <a:t>Triticale</a:t>
            </a:r>
            <a:r>
              <a:rPr lang="de-DE" sz="900" b="1" dirty="0">
                <a:solidFill>
                  <a:srgbClr val="0000FF"/>
                </a:solidFill>
              </a:rPr>
              <a:t>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7" name="Abgerundetes Rechteck 376">
            <a:hlinkClick r:id="rId13" action="ppaction://hlinksldjump"/>
          </p:cNvPr>
          <p:cNvSpPr/>
          <p:nvPr/>
        </p:nvSpPr>
        <p:spPr>
          <a:xfrm>
            <a:off x="5256058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378" name="Abgerundetes Rechteck 377">
            <a:hlinkClick r:id="rId14" action="ppaction://hlinksldjump"/>
          </p:cNvPr>
          <p:cNvSpPr/>
          <p:nvPr/>
        </p:nvSpPr>
        <p:spPr>
          <a:xfrm>
            <a:off x="6012044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80" name="Abgerundetes Rechteck 379">
            <a:hlinkClick r:id="rId15" action="ppaction://hlinksldjump"/>
          </p:cNvPr>
          <p:cNvSpPr/>
          <p:nvPr/>
        </p:nvSpPr>
        <p:spPr>
          <a:xfrm>
            <a:off x="6768030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Roggen</a:t>
            </a:r>
          </a:p>
        </p:txBody>
      </p:sp>
      <p:sp>
        <p:nvSpPr>
          <p:cNvPr id="381" name="Abgerundetes Rechteck 380">
            <a:hlinkClick r:id="rId16" action="ppaction://hlinksldjump"/>
          </p:cNvPr>
          <p:cNvSpPr/>
          <p:nvPr/>
        </p:nvSpPr>
        <p:spPr>
          <a:xfrm>
            <a:off x="7524016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Hafer</a:t>
            </a:r>
          </a:p>
        </p:txBody>
      </p:sp>
      <p:sp>
        <p:nvSpPr>
          <p:cNvPr id="382" name="Abgerundetes Rechteck 381">
            <a:hlinkClick r:id="rId17" action="ppaction://hlinksldjump"/>
          </p:cNvPr>
          <p:cNvSpPr/>
          <p:nvPr/>
        </p:nvSpPr>
        <p:spPr>
          <a:xfrm>
            <a:off x="8280000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err="1">
                <a:solidFill>
                  <a:srgbClr val="0000FF"/>
                </a:solidFill>
              </a:rPr>
              <a:t>Triticale</a:t>
            </a:r>
            <a:endParaRPr lang="de-DE" sz="900" b="1" dirty="0">
              <a:solidFill>
                <a:srgbClr val="0000FF"/>
              </a:solidFill>
            </a:endParaRPr>
          </a:p>
        </p:txBody>
      </p:sp>
      <p:pic>
        <p:nvPicPr>
          <p:cNvPr id="384" name="Grafik 38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84000" y="540000"/>
            <a:ext cx="1260000" cy="9049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39" name="Textfeld 38"/>
          <p:cNvSpPr txBox="1"/>
          <p:nvPr/>
        </p:nvSpPr>
        <p:spPr>
          <a:xfrm>
            <a:off x="36000" y="576000"/>
            <a:ext cx="2996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EU-27 (ohne UK)</a:t>
            </a:r>
          </a:p>
        </p:txBody>
      </p:sp>
      <p:sp>
        <p:nvSpPr>
          <p:cNvPr id="353" name="Textfeld 352"/>
          <p:cNvSpPr txBox="1"/>
          <p:nvPr/>
        </p:nvSpPr>
        <p:spPr>
          <a:xfrm>
            <a:off x="360000" y="3240000"/>
            <a:ext cx="1874534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Erzeugung / Verbrauch </a:t>
            </a:r>
          </a:p>
        </p:txBody>
      </p:sp>
      <p:sp>
        <p:nvSpPr>
          <p:cNvPr id="358" name="Abgerundetes Rechteck 357">
            <a:hlinkClick r:id="rId19" action="ppaction://hlinksldjump"/>
          </p:cNvPr>
          <p:cNvSpPr/>
          <p:nvPr/>
        </p:nvSpPr>
        <p:spPr>
          <a:xfrm>
            <a:off x="2520000" y="324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4" name="Abgerundetes Rechteck 43">
            <a:hlinkClick r:id="rId20" action="ppaction://hlinksldjump"/>
          </p:cNvPr>
          <p:cNvSpPr/>
          <p:nvPr/>
        </p:nvSpPr>
        <p:spPr>
          <a:xfrm>
            <a:off x="4500072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0" name="Abgerundetes Rechteck 49">
            <a:hlinkClick r:id="rId21" action="ppaction://hlinksldjump"/>
          </p:cNvPr>
          <p:cNvSpPr/>
          <p:nvPr/>
        </p:nvSpPr>
        <p:spPr>
          <a:xfrm>
            <a:off x="5256058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0" name="Abgerundetes Rechteck 59">
            <a:hlinkClick r:id="rId22" action="ppaction://hlinksldjump"/>
          </p:cNvPr>
          <p:cNvSpPr/>
          <p:nvPr/>
        </p:nvSpPr>
        <p:spPr>
          <a:xfrm>
            <a:off x="6012044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57" name="Textfeld 356"/>
          <p:cNvSpPr txBox="1"/>
          <p:nvPr/>
        </p:nvSpPr>
        <p:spPr>
          <a:xfrm>
            <a:off x="360000" y="4320000"/>
            <a:ext cx="1463203" cy="43088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Endbestände  / </a:t>
            </a:r>
          </a:p>
          <a:p>
            <a:r>
              <a:rPr lang="de-DE" sz="1400" b="1" dirty="0">
                <a:solidFill>
                  <a:schemeClr val="bg1"/>
                </a:solidFill>
              </a:rPr>
              <a:t>stock-</a:t>
            </a:r>
            <a:r>
              <a:rPr lang="de-DE" sz="1400" b="1" dirty="0" err="1">
                <a:solidFill>
                  <a:schemeClr val="bg1"/>
                </a:solidFill>
              </a:rPr>
              <a:t>to</a:t>
            </a:r>
            <a:r>
              <a:rPr lang="de-DE" sz="1400" b="1" dirty="0">
                <a:solidFill>
                  <a:schemeClr val="bg1"/>
                </a:solidFill>
              </a:rPr>
              <a:t>-</a:t>
            </a:r>
            <a:r>
              <a:rPr lang="de-DE" sz="1400" b="1" dirty="0" err="1">
                <a:solidFill>
                  <a:schemeClr val="bg1"/>
                </a:solidFill>
              </a:rPr>
              <a:t>use</a:t>
            </a:r>
            <a:r>
              <a:rPr lang="de-DE" sz="1400" b="1" dirty="0">
                <a:solidFill>
                  <a:schemeClr val="bg1"/>
                </a:solidFill>
              </a:rPr>
              <a:t>-ratio</a:t>
            </a:r>
          </a:p>
        </p:txBody>
      </p:sp>
      <p:sp>
        <p:nvSpPr>
          <p:cNvPr id="362" name="Abgerundetes Rechteck 361">
            <a:hlinkClick r:id="rId23" action="ppaction://hlinksldjump"/>
          </p:cNvPr>
          <p:cNvSpPr/>
          <p:nvPr/>
        </p:nvSpPr>
        <p:spPr>
          <a:xfrm>
            <a:off x="2520000" y="432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6" name="Abgerundetes Rechteck 45">
            <a:hlinkClick r:id="rId24" action="ppaction://hlinksldjump"/>
          </p:cNvPr>
          <p:cNvSpPr/>
          <p:nvPr/>
        </p:nvSpPr>
        <p:spPr>
          <a:xfrm>
            <a:off x="4500072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2" name="Abgerundetes Rechteck 51">
            <a:hlinkClick r:id="rId25" action="ppaction://hlinksldjump"/>
          </p:cNvPr>
          <p:cNvSpPr/>
          <p:nvPr/>
        </p:nvSpPr>
        <p:spPr>
          <a:xfrm>
            <a:off x="5256058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2" name="Abgerundetes Rechteck 61">
            <a:hlinkClick r:id="rId26" action="ppaction://hlinksldjump"/>
          </p:cNvPr>
          <p:cNvSpPr/>
          <p:nvPr/>
        </p:nvSpPr>
        <p:spPr>
          <a:xfrm>
            <a:off x="6012044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54" name="Textfeld 353"/>
          <p:cNvSpPr txBox="1"/>
          <p:nvPr/>
        </p:nvSpPr>
        <p:spPr>
          <a:xfrm>
            <a:off x="360000" y="4860000"/>
            <a:ext cx="1862223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Selbstversorgungsgrad </a:t>
            </a:r>
          </a:p>
        </p:txBody>
      </p:sp>
      <p:sp>
        <p:nvSpPr>
          <p:cNvPr id="360" name="Abgerundetes Rechteck 359">
            <a:hlinkClick r:id="rId27" action="ppaction://hlinksldjump"/>
          </p:cNvPr>
          <p:cNvSpPr/>
          <p:nvPr/>
        </p:nvSpPr>
        <p:spPr>
          <a:xfrm>
            <a:off x="2520000" y="486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8" name="Abgerundetes Rechteck 47">
            <a:hlinkClick r:id="rId28" action="ppaction://hlinksldjump"/>
          </p:cNvPr>
          <p:cNvSpPr/>
          <p:nvPr/>
        </p:nvSpPr>
        <p:spPr>
          <a:xfrm>
            <a:off x="4500072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4" name="Abgerundetes Rechteck 53">
            <a:hlinkClick r:id="rId29" action="ppaction://hlinksldjump"/>
          </p:cNvPr>
          <p:cNvSpPr/>
          <p:nvPr/>
        </p:nvSpPr>
        <p:spPr>
          <a:xfrm>
            <a:off x="5256058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4" name="Abgerundetes Rechteck 63">
            <a:hlinkClick r:id="rId30" action="ppaction://hlinksldjump"/>
          </p:cNvPr>
          <p:cNvSpPr/>
          <p:nvPr/>
        </p:nvSpPr>
        <p:spPr>
          <a:xfrm>
            <a:off x="6012044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56" name="Textfeld 355"/>
          <p:cNvSpPr txBox="1"/>
          <p:nvPr/>
        </p:nvSpPr>
        <p:spPr>
          <a:xfrm>
            <a:off x="360000" y="3780000"/>
            <a:ext cx="1569322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Exporte &amp; Importe </a:t>
            </a:r>
          </a:p>
        </p:txBody>
      </p:sp>
      <p:sp>
        <p:nvSpPr>
          <p:cNvPr id="361" name="Abgerundetes Rechteck 360">
            <a:hlinkClick r:id="rId31" action="ppaction://hlinksldjump"/>
          </p:cNvPr>
          <p:cNvSpPr/>
          <p:nvPr/>
        </p:nvSpPr>
        <p:spPr>
          <a:xfrm>
            <a:off x="2520000" y="378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5" name="Abgerundetes Rechteck 44">
            <a:hlinkClick r:id="rId32" action="ppaction://hlinksldjump"/>
          </p:cNvPr>
          <p:cNvSpPr/>
          <p:nvPr/>
        </p:nvSpPr>
        <p:spPr>
          <a:xfrm>
            <a:off x="4500072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61" name="Abgerundetes Rechteck 60">
            <a:hlinkClick r:id="rId33" action="ppaction://hlinksldjump"/>
          </p:cNvPr>
          <p:cNvSpPr/>
          <p:nvPr/>
        </p:nvSpPr>
        <p:spPr>
          <a:xfrm>
            <a:off x="6012044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70" name="Abgerundetes Rechteck 69">
            <a:hlinkClick r:id="rId34" action="ppaction://hlinksldjump"/>
          </p:cNvPr>
          <p:cNvSpPr/>
          <p:nvPr/>
        </p:nvSpPr>
        <p:spPr>
          <a:xfrm>
            <a:off x="5256058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1305785" y="6043055"/>
            <a:ext cx="598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9.  Schätzung des Jahres 2025/26</a:t>
            </a:r>
          </a:p>
        </p:txBody>
      </p:sp>
      <p:sp>
        <p:nvSpPr>
          <p:cNvPr id="57" name="Abgerundetes Rechteck 56">
            <a:hlinkClick r:id="rId35" action="ppaction://hlinksldjump"/>
          </p:cNvPr>
          <p:cNvSpPr/>
          <p:nvPr/>
        </p:nvSpPr>
        <p:spPr>
          <a:xfrm>
            <a:off x="2520000" y="540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gesamt</a:t>
            </a:r>
          </a:p>
        </p:txBody>
      </p:sp>
      <p:sp>
        <p:nvSpPr>
          <p:cNvPr id="58" name="Abgerundetes Rechteck 57">
            <a:hlinkClick r:id="rId36" action="ppaction://hlinksldjump"/>
          </p:cNvPr>
          <p:cNvSpPr/>
          <p:nvPr/>
        </p:nvSpPr>
        <p:spPr>
          <a:xfrm>
            <a:off x="4500072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63" name="Abgerundetes Rechteck 62">
            <a:hlinkClick r:id="rId37" action="ppaction://hlinksldjump"/>
          </p:cNvPr>
          <p:cNvSpPr/>
          <p:nvPr/>
        </p:nvSpPr>
        <p:spPr>
          <a:xfrm>
            <a:off x="5256058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6" name="Abgerundetes Rechteck 65">
            <a:hlinkClick r:id="rId38" action="ppaction://hlinksldjump"/>
          </p:cNvPr>
          <p:cNvSpPr/>
          <p:nvPr/>
        </p:nvSpPr>
        <p:spPr>
          <a:xfrm>
            <a:off x="6012044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67" name="Abgerundetes Rechteck 66">
            <a:hlinkClick r:id="rId39" action="ppaction://hlinksldjump"/>
          </p:cNvPr>
          <p:cNvSpPr/>
          <p:nvPr/>
        </p:nvSpPr>
        <p:spPr>
          <a:xfrm>
            <a:off x="6768030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Roggen</a:t>
            </a:r>
          </a:p>
        </p:txBody>
      </p:sp>
      <p:sp>
        <p:nvSpPr>
          <p:cNvPr id="68" name="Abgerundetes Rechteck 67">
            <a:hlinkClick r:id="rId40" action="ppaction://hlinksldjump"/>
          </p:cNvPr>
          <p:cNvSpPr/>
          <p:nvPr/>
        </p:nvSpPr>
        <p:spPr>
          <a:xfrm>
            <a:off x="7524016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Hafer</a:t>
            </a:r>
          </a:p>
        </p:txBody>
      </p:sp>
      <p:sp>
        <p:nvSpPr>
          <p:cNvPr id="69" name="Abgerundetes Rechteck 68">
            <a:hlinkClick r:id="rId41" action="ppaction://hlinksldjump"/>
          </p:cNvPr>
          <p:cNvSpPr/>
          <p:nvPr/>
        </p:nvSpPr>
        <p:spPr>
          <a:xfrm>
            <a:off x="8280000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err="1">
                <a:solidFill>
                  <a:srgbClr val="0000FF"/>
                </a:solidFill>
              </a:rPr>
              <a:t>Triticale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6000" y="5220000"/>
            <a:ext cx="432000" cy="252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rgbClr val="FF0000"/>
                </a:solidFill>
              </a:rPr>
              <a:t>NEU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360000" y="5400000"/>
            <a:ext cx="1460382" cy="384721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Flächen &amp; Erträge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(Entwicklungstrend)</a:t>
            </a:r>
          </a:p>
        </p:txBody>
      </p:sp>
      <p:sp>
        <p:nvSpPr>
          <p:cNvPr id="72" name="Abgerundetes Rechteck 71">
            <a:hlinkClick r:id="rId42" action="ppaction://hlinksldjump"/>
          </p:cNvPr>
          <p:cNvSpPr/>
          <p:nvPr/>
        </p:nvSpPr>
        <p:spPr>
          <a:xfrm>
            <a:off x="4500072" y="1259444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   Bilanz: </a:t>
            </a:r>
            <a:r>
              <a:rPr lang="de-DE" sz="1200" b="1" dirty="0">
                <a:solidFill>
                  <a:srgbClr val="0000FF"/>
                </a:solidFill>
              </a:rPr>
              <a:t>2024/25</a:t>
            </a:r>
          </a:p>
        </p:txBody>
      </p:sp>
    </p:spTree>
    <p:extLst>
      <p:ext uri="{BB962C8B-B14F-4D97-AF65-F5344CB8AC3E}">
        <p14:creationId xmlns:p14="http://schemas.microsoft.com/office/powerpoint/2010/main" val="2106603050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5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51F181-9D0C-D6F4-922C-8C88C7410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29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25909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4566762-51A3-8144-07B5-739B108E1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61072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38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1911A32-9B94-324A-81B5-2F7D01585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59707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423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Mais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CC75735-7FDE-BE41-DE74-79FA105A6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41035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D5E2F10-E3AA-4E9B-5B42-7C8E6CFA7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37787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B4239B6-BD52-1EEE-64A1-E50503B3A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55323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985AF29-F69E-0840-164B-5DFE23405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35518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04E8FC2-5915-48B5-CA40-B35F2D0C3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7014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1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C61F3D6-0EDF-2F33-A406-1CB782AEF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82200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6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3981D78-41F7-C390-3B88-286A6D880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29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9658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20000" y="900000"/>
            <a:ext cx="534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Getreide nach Arten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4800" b="1" dirty="0">
                <a:solidFill>
                  <a:srgbClr val="FF0000"/>
                </a:solidFill>
              </a:rPr>
              <a:t>2025/26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F1414D1-75F5-A1CC-4E9E-9CF05019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5433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B87FE3E-1592-F19B-8552-541053850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17160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1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0A6685B-D508-CCB0-410D-3873BA7CF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07630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852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Gerste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F3EFEF-FC72-DAF2-7BE8-A14CD2AB9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56970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19540D7-344E-9663-B485-AFD8435F3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92903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75CC874-5DE9-0E7A-9139-539CBA61B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41593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F5D220-5764-B54F-9982-460C5B0C0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49503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BBE6C38-273F-E8FA-BFD1-60C5BB711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69651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2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1264CD-2EBA-2EE4-250E-58135E66C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47503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6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50FE35-7190-1E85-E752-63FB3E708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29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87891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193DC50-76A3-67C4-A02B-CEF3D7A19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480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20000" y="900000"/>
            <a:ext cx="534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Getreide nach Arten</a:t>
            </a: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7130D88-5E2A-7F04-7799-AEE394167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306"/>
      </p:ext>
    </p:extLst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CE2BC4F-912B-7454-992C-8B6474F6C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2258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071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Roggen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BCE9123-62E7-D815-3CE5-3383F866F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35332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6D2DCD-136A-D450-08AD-3E5429515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2745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BCEEF41-C71C-B0A5-9C5A-43244C110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03330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3F9515E-6140-38EE-F7F1-4989E09D5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80875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Roggen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219D661-240F-B4DD-CF38-DAE56766B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79377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587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Hafer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80AC2B4-F9F3-8DD7-A510-79C8A3392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38871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-14316075" y="-7877175"/>
          <a:ext cx="1805477" cy="558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1">
                  <a:extLst>
                    <a:ext uri="{9D8B030D-6E8A-4147-A177-3AD203B41FA5}">
                      <a16:colId xmlns:a16="http://schemas.microsoft.com/office/drawing/2014/main" val="70785295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71506391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03749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92644545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470938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726166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6709246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67129294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5066904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039005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685321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4992078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3792119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5988297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723266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00041478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42704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9832935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7501703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83485033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197882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28566093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515649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92281269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460250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7603500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98376647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662582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7333440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22295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898945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508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800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8406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0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1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70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616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320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12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31652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95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92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002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2187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065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19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6339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591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689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43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74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032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048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15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297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354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25621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93569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4322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915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763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112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726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592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354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641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1820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45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443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09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4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49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681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27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5403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341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63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130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277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133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05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0082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0351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07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37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4200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5609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4763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93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22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8262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9669"/>
                  </a:ext>
                </a:extLst>
              </a:tr>
            </a:tbl>
          </a:graphicData>
        </a:graphic>
      </p:graphicFrame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958403079"/>
              </p:ext>
            </p:extLst>
          </p:nvPr>
        </p:nvGraphicFramePr>
        <p:xfrm>
          <a:off x="11534775" y="-3714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446791"/>
              </p:ext>
            </p:extLst>
          </p:nvPr>
        </p:nvGraphicFramePr>
        <p:xfrm>
          <a:off x="11534775" y="18573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076820"/>
              </p:ext>
            </p:extLst>
          </p:nvPr>
        </p:nvGraphicFramePr>
        <p:xfrm>
          <a:off x="11534775" y="40862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410025"/>
              </p:ext>
            </p:extLst>
          </p:nvPr>
        </p:nvGraphicFramePr>
        <p:xfrm>
          <a:off x="11534775" y="85439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490610"/>
              </p:ext>
            </p:extLst>
          </p:nvPr>
        </p:nvGraphicFramePr>
        <p:xfrm>
          <a:off x="11534775" y="107727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736673"/>
              </p:ext>
            </p:extLst>
          </p:nvPr>
        </p:nvGraphicFramePr>
        <p:xfrm>
          <a:off x="11534775" y="127539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778406"/>
              </p:ext>
            </p:extLst>
          </p:nvPr>
        </p:nvGraphicFramePr>
        <p:xfrm>
          <a:off x="11534775" y="63150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Abgerundetes Rechteck 16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51C9973-2B8A-DA73-8CE8-C9EDA3201E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65542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-14316075" y="-7877175"/>
          <a:ext cx="1805477" cy="558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1">
                  <a:extLst>
                    <a:ext uri="{9D8B030D-6E8A-4147-A177-3AD203B41FA5}">
                      <a16:colId xmlns:a16="http://schemas.microsoft.com/office/drawing/2014/main" val="70785295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71506391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03749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92644545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470938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726166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6709246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67129294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5066904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039005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685321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4992078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3792119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5988297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723266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00041478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42704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9832935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7501703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83485033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197882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28566093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515649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92281269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460250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7603500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98376647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662582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7333440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22295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898945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508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800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8406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0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1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70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616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320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12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31652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95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92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002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2187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065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19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6339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591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689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43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74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032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048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15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297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354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25621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93569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4322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915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763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112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726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592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354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641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1820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45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443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09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4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49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681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27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5403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341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63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130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277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133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05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0082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0351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07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37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4200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5609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4763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93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22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8262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9669"/>
                  </a:ext>
                </a:extLst>
              </a:tr>
            </a:tbl>
          </a:graphicData>
        </a:graphic>
      </p:graphicFrame>
      <p:graphicFrame>
        <p:nvGraphicFramePr>
          <p:cNvPr id="8" name="Diagramm 7"/>
          <p:cNvGraphicFramePr/>
          <p:nvPr/>
        </p:nvGraphicFramePr>
        <p:xfrm>
          <a:off x="11534775" y="-3714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/>
        </p:nvGraphicFramePr>
        <p:xfrm>
          <a:off x="11534775" y="18573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/>
        </p:nvGraphicFramePr>
        <p:xfrm>
          <a:off x="11534775" y="40862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/>
        </p:nvGraphicFramePr>
        <p:xfrm>
          <a:off x="11534775" y="85439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/>
        </p:nvGraphicFramePr>
        <p:xfrm>
          <a:off x="11534775" y="107727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/>
        </p:nvGraphicFramePr>
        <p:xfrm>
          <a:off x="11534775" y="127539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/>
        </p:nvGraphicFramePr>
        <p:xfrm>
          <a:off x="11534775" y="63150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Abgerundetes Rechteck 16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EEBF24E-0BF7-2F74-DB9E-C8E181BE75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04447"/>
      </p:ext>
    </p:extLst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C37BBEB-BC9B-A57D-4E8E-BB4525D42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3327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Getreide gesamt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C9352E5-2A13-2880-94CD-983A47688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67298"/>
      </p:ext>
    </p:extLst>
  </p:cSld>
  <p:clrMapOvr>
    <a:masterClrMapping/>
  </p:clrMapOvr>
  <p:transition spd="slow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Hafer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E313C1E-E5A0-C0DF-3380-E790FDF38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65533"/>
      </p:ext>
    </p:extLst>
  </p:cSld>
  <p:clrMapOvr>
    <a:masterClrMapping/>
  </p:clrMapOvr>
  <p:transition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210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err="1">
                <a:solidFill>
                  <a:srgbClr val="0000FF"/>
                </a:solidFill>
              </a:rPr>
              <a:t>Triticale</a:t>
            </a:r>
            <a:endParaRPr lang="de-DE" sz="4800" b="1" dirty="0">
              <a:solidFill>
                <a:srgbClr val="0000FF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615A71-7B18-66B7-1416-B2F07E4D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16781"/>
      </p:ext>
    </p:extLst>
  </p:cSld>
  <p:clrMapOvr>
    <a:masterClrMapping/>
  </p:clrMapOvr>
  <p:transition spd="slow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EB6C88-BD4B-A205-EC3F-248755D63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02923"/>
      </p:ext>
    </p:extLst>
  </p:cSld>
  <p:clrMapOvr>
    <a:masterClrMapping/>
  </p:clrMapOvr>
  <p:transition spd="slow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20B1D4D-D7D3-8372-5079-183347571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31735"/>
      </p:ext>
    </p:extLst>
  </p:cSld>
  <p:clrMapOvr>
    <a:masterClrMapping/>
  </p:clrMapOvr>
  <p:transition spd="slow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DE06D0-40B0-D479-3757-36CCC3D9F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5088"/>
      </p:ext>
    </p:extLst>
  </p:cSld>
  <p:clrMapOvr>
    <a:masterClrMapping/>
  </p:clrMapOvr>
  <p:transition spd="slow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err="1">
                <a:solidFill>
                  <a:srgbClr val="0000FF"/>
                </a:solidFill>
              </a:rPr>
              <a:t>Triticale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96FB31C-04CD-3123-F079-A7B696EF8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19362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A827864-88C2-A91D-BD21-7698EE92D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87389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43F0E31-7238-36E1-1406-2FCBB6AE5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517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800" b="1">
                <a:solidFill>
                  <a:srgbClr val="0000FF"/>
                </a:solidFill>
              </a:defRPr>
            </a:lvl1pPr>
          </a:lstStyle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2023/24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49651CA-FC5C-E3CB-6099-FF2917914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941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2B0F301-FACF-A80F-4F9A-9ADD4F944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200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4526</Words>
  <Application>Microsoft Office PowerPoint</Application>
  <PresentationFormat>Bildschirmpräsentation (4:3)</PresentationFormat>
  <Paragraphs>3681</Paragraphs>
  <Slides>55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59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LGL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Schmid, Werner (LEL)</dc:creator>
  <cp:lastModifiedBy>Werner Schmid</cp:lastModifiedBy>
  <cp:revision>1531</cp:revision>
  <cp:lastPrinted>2024-12-27T10:13:04Z</cp:lastPrinted>
  <dcterms:created xsi:type="dcterms:W3CDTF">2019-08-22T11:48:22Z</dcterms:created>
  <dcterms:modified xsi:type="dcterms:W3CDTF">2025-12-01T15:16:29Z</dcterms:modified>
</cp:coreProperties>
</file>